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70" r:id="rId3"/>
    <p:sldId id="286" r:id="rId4"/>
    <p:sldId id="260" r:id="rId5"/>
    <p:sldId id="261" r:id="rId6"/>
    <p:sldId id="258" r:id="rId7"/>
    <p:sldId id="273" r:id="rId8"/>
    <p:sldId id="275" r:id="rId9"/>
    <p:sldId id="264" r:id="rId10"/>
    <p:sldId id="281" r:id="rId11"/>
    <p:sldId id="287" r:id="rId12"/>
    <p:sldId id="272" r:id="rId13"/>
    <p:sldId id="289" r:id="rId14"/>
    <p:sldId id="282" r:id="rId15"/>
    <p:sldId id="288" r:id="rId16"/>
    <p:sldId id="268" r:id="rId17"/>
    <p:sldId id="269" r:id="rId18"/>
    <p:sldId id="284" r:id="rId19"/>
    <p:sldId id="290" r:id="rId20"/>
    <p:sldId id="291" r:id="rId21"/>
    <p:sldId id="292" r:id="rId22"/>
    <p:sldId id="271" r:id="rId23"/>
    <p:sldId id="279" r:id="rId24"/>
    <p:sldId id="283" r:id="rId25"/>
    <p:sldId id="280" r:id="rId26"/>
    <p:sldId id="267" r:id="rId27"/>
    <p:sldId id="274"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9F3817DF-58AE-4F73-984A-0618C28CD3A3}">
          <p14:sldIdLst/>
        </p14:section>
        <p14:section name="Раздел без заголовка" id="{40C5EEA0-A223-4CC9-A1D3-726F54960D6F}">
          <p14:sldIdLst>
            <p14:sldId id="256"/>
            <p14:sldId id="270"/>
            <p14:sldId id="286"/>
          </p14:sldIdLst>
        </p14:section>
        <p14:section name="Раздел без заголовка" id="{8F4649E5-2557-417D-BD7B-8CB04F0A2DC3}">
          <p14:sldIdLst>
            <p14:sldId id="260"/>
            <p14:sldId id="261"/>
            <p14:sldId id="258"/>
            <p14:sldId id="273"/>
            <p14:sldId id="275"/>
            <p14:sldId id="264"/>
            <p14:sldId id="281"/>
            <p14:sldId id="287"/>
            <p14:sldId id="272"/>
            <p14:sldId id="289"/>
          </p14:sldIdLst>
        </p14:section>
        <p14:section name="Раздел без заголовка" id="{0135A1D5-50A5-405B-BA44-C3589935960C}">
          <p14:sldIdLst>
            <p14:sldId id="282"/>
            <p14:sldId id="288"/>
            <p14:sldId id="268"/>
            <p14:sldId id="269"/>
            <p14:sldId id="284"/>
            <p14:sldId id="290"/>
            <p14:sldId id="291"/>
            <p14:sldId id="292"/>
            <p14:sldId id="271"/>
            <p14:sldId id="279"/>
            <p14:sldId id="283"/>
            <p14:sldId id="280"/>
            <p14:sldId id="267"/>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Стиль из темы 1 - акцент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Средний стиль 1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3612" autoAdjust="0"/>
  </p:normalViewPr>
  <p:slideViewPr>
    <p:cSldViewPr snapToGrid="0">
      <p:cViewPr varScale="1">
        <p:scale>
          <a:sx n="82" d="100"/>
          <a:sy n="82" d="100"/>
        </p:scale>
        <p:origin x="58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15898-7DC6-40A8-A1F6-5051E9C92643}" type="datetimeFigureOut">
              <a:rPr lang="ru-RU" smtClean="0"/>
              <a:t>08.06.2020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C75ADC-3C39-4CC2-85FB-3ABD7DEE640A}" type="slidenum">
              <a:rPr lang="ru-RU" smtClean="0"/>
              <a:t>‹#›</a:t>
            </a:fld>
            <a:endParaRPr lang="ru-RU"/>
          </a:p>
        </p:txBody>
      </p:sp>
    </p:spTree>
    <p:extLst>
      <p:ext uri="{BB962C8B-B14F-4D97-AF65-F5344CB8AC3E}">
        <p14:creationId xmlns:p14="http://schemas.microsoft.com/office/powerpoint/2010/main" val="204007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1</a:t>
            </a:fld>
            <a:endParaRPr lang="ru-RU"/>
          </a:p>
        </p:txBody>
      </p:sp>
    </p:spTree>
    <p:extLst>
      <p:ext uri="{BB962C8B-B14F-4D97-AF65-F5344CB8AC3E}">
        <p14:creationId xmlns:p14="http://schemas.microsoft.com/office/powerpoint/2010/main" val="3900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After PES process, the equilibrium positions of hydrogen defects within phosphorus vacancy site was found.  Structures with this localizations of hydrogen atoms have the smallest energy after relaxation and can be considered as an equilibrium. The next slide demonstrates three possible configurations.</a:t>
            </a:r>
            <a:endParaRPr lang="en-US" b="0" dirty="0" smtClean="0">
              <a:effectLst/>
            </a:endParaRPr>
          </a:p>
          <a:p>
            <a:r>
              <a:rPr lang="en-US" dirty="0" smtClean="0"/>
              <a:t/>
            </a:r>
            <a:br>
              <a:rPr lang="en-US" dirty="0" smtClean="0"/>
            </a:b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10</a:t>
            </a:fld>
            <a:endParaRPr lang="ru-RU"/>
          </a:p>
        </p:txBody>
      </p:sp>
    </p:spTree>
    <p:extLst>
      <p:ext uri="{BB962C8B-B14F-4D97-AF65-F5344CB8AC3E}">
        <p14:creationId xmlns:p14="http://schemas.microsoft.com/office/powerpoint/2010/main" val="3152034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same PES study of hydrogen position within phosphorus defective tetrahedral site was provided also for LiMnPO4. The three possible low energetic structures of Li(Fe and </a:t>
            </a:r>
            <a:r>
              <a:rPr lang="en-US" sz="1200" b="0" i="0" u="none" strike="noStrike" kern="1200" dirty="0" err="1" smtClean="0">
                <a:solidFill>
                  <a:schemeClr val="tx1"/>
                </a:solidFill>
                <a:effectLst/>
                <a:latin typeface="+mn-lt"/>
                <a:ea typeface="+mn-ea"/>
                <a:cs typeface="+mn-cs"/>
              </a:rPr>
              <a:t>Mn</a:t>
            </a:r>
            <a:r>
              <a:rPr lang="en-US" sz="1200" b="0" i="0" u="none" strike="noStrike" kern="1200" dirty="0" smtClean="0">
                <a:solidFill>
                  <a:schemeClr val="tx1"/>
                </a:solidFill>
                <a:effectLst/>
                <a:latin typeface="+mn-lt"/>
                <a:ea typeface="+mn-ea"/>
                <a:cs typeface="+mn-cs"/>
              </a:rPr>
              <a:t>)Phosphate with substitution of phosphorus by four hydrogen are presented on this slide. The main result is that each hydrogen creates the covalent 1A bond with its neighboring oxygen. Three of hydrogen atoms are localized in the vacancy tetrahedron when fourth hydrogen atom is located outside of vacancy site.</a:t>
            </a:r>
            <a:endParaRPr lang="en-US" b="0" dirty="0" smtClean="0">
              <a:effectLst/>
            </a:endParaRPr>
          </a:p>
          <a:p>
            <a:r>
              <a:rPr lang="en-US" b="0" dirty="0" smtClean="0">
                <a:effectLst/>
              </a:rPr>
              <a:t/>
            </a:r>
            <a:br>
              <a:rPr lang="en-US" b="0" dirty="0" smtClean="0">
                <a:effectLst/>
              </a:rPr>
            </a:b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11</a:t>
            </a:fld>
            <a:endParaRPr lang="ru-RU"/>
          </a:p>
        </p:txBody>
      </p:sp>
    </p:spTree>
    <p:extLst>
      <p:ext uri="{BB962C8B-B14F-4D97-AF65-F5344CB8AC3E}">
        <p14:creationId xmlns:p14="http://schemas.microsoft.com/office/powerpoint/2010/main" val="85270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Molecular dynamics of evolution of hydrogen defects within LFP with 25% of</a:t>
            </a:r>
            <a:r>
              <a:rPr lang="en-US" sz="1200" b="0" i="0" u="none" strike="noStrike" kern="1200" baseline="0" dirty="0" smtClean="0">
                <a:solidFill>
                  <a:schemeClr val="tx1"/>
                </a:solidFill>
                <a:effectLst/>
                <a:latin typeface="+mn-lt"/>
                <a:ea typeface="+mn-ea"/>
                <a:cs typeface="+mn-cs"/>
              </a:rPr>
              <a:t> defects</a:t>
            </a:r>
            <a:r>
              <a:rPr lang="en-US" sz="1200" b="0" i="0" u="none" strike="noStrike" kern="1200" dirty="0" smtClean="0">
                <a:solidFill>
                  <a:schemeClr val="tx1"/>
                </a:solidFill>
                <a:effectLst/>
                <a:latin typeface="+mn-lt"/>
                <a:ea typeface="+mn-ea"/>
                <a:cs typeface="+mn-cs"/>
              </a:rPr>
              <a:t> structure was provided. Temperature of MD investigation was chosen according to the annealing process in the synthesis conditions. In this case it is approximately 600°C. For this temperature we observed the change of defective structure with time.</a:t>
            </a:r>
            <a:endParaRPr lang="en-US" b="0" dirty="0" smtClean="0">
              <a:effectLst/>
            </a:endParaRPr>
          </a:p>
          <a:p>
            <a:r>
              <a:rPr lang="en-US" dirty="0" smtClean="0"/>
              <a:t/>
            </a:r>
            <a:br>
              <a:rPr lang="en-US" dirty="0" smtClean="0"/>
            </a:b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12</a:t>
            </a:fld>
            <a:endParaRPr lang="ru-RU"/>
          </a:p>
        </p:txBody>
      </p:sp>
    </p:spTree>
    <p:extLst>
      <p:ext uri="{BB962C8B-B14F-4D97-AF65-F5344CB8AC3E}">
        <p14:creationId xmlns:p14="http://schemas.microsoft.com/office/powerpoint/2010/main" val="8438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Additionally, we provided the MD study with 6.25% of</a:t>
            </a:r>
            <a:r>
              <a:rPr lang="en-US" sz="1200" b="0" i="0" u="none" strike="noStrike" kern="1200" baseline="0" dirty="0" smtClean="0">
                <a:solidFill>
                  <a:schemeClr val="tx1"/>
                </a:solidFill>
                <a:effectLst/>
                <a:latin typeface="+mn-lt"/>
                <a:ea typeface="+mn-ea"/>
                <a:cs typeface="+mn-cs"/>
              </a:rPr>
              <a:t> defect concentration</a:t>
            </a:r>
            <a:r>
              <a:rPr lang="en-US" sz="1200" b="0" i="0" u="none" strike="noStrike" kern="1200" dirty="0" smtClean="0">
                <a:solidFill>
                  <a:schemeClr val="tx1"/>
                </a:solidFill>
                <a:effectLst/>
                <a:latin typeface="+mn-lt"/>
                <a:ea typeface="+mn-ea"/>
                <a:cs typeface="+mn-cs"/>
              </a:rPr>
              <a:t>, where the existing of H2 molecule was observed also after relaxation of structure with 0K. This is an interesting result, which will be taken into account in the further investigation of energy barriers of h defects.</a:t>
            </a:r>
            <a:endParaRPr lang="en-US" b="0" dirty="0" smtClean="0">
              <a:effectLst/>
            </a:endParaRPr>
          </a:p>
          <a:p>
            <a:r>
              <a:rPr lang="en-US" dirty="0" smtClean="0"/>
              <a:t/>
            </a:r>
            <a:br>
              <a:rPr lang="en-US" dirty="0" smtClean="0"/>
            </a:b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14</a:t>
            </a:fld>
            <a:endParaRPr lang="ru-RU"/>
          </a:p>
        </p:txBody>
      </p:sp>
    </p:spTree>
    <p:extLst>
      <p:ext uri="{BB962C8B-B14F-4D97-AF65-F5344CB8AC3E}">
        <p14:creationId xmlns:p14="http://schemas.microsoft.com/office/powerpoint/2010/main" val="265989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evolution of hydroxyl defect at the certain temperature shows the existence of hydrogen bond with the neighboring oxygen. In the first diagram the conclusion about the absence of free hydrogen atom in the structure can be made. Each hydrogen atom always constructs the bond either with neighboring oxygen. On the other hand, the hydrogen atom can create the bond with Fe or the second  H. These bonds are confirmed by H-H distance diagram, where the distance between two hydrogen atoms is equal 0.7 A, which corresponds to H2 molecule, and 0.85A, which corresponds to the H-Fe bond.</a:t>
            </a:r>
            <a:endParaRPr lang="en-US" b="0" dirty="0" smtClean="0">
              <a:effectLst/>
            </a:endParaRPr>
          </a:p>
          <a:p>
            <a:r>
              <a:rPr lang="en-US" dirty="0" smtClean="0"/>
              <a:t/>
            </a:r>
            <a:br>
              <a:rPr lang="en-US" dirty="0" smtClean="0"/>
            </a:b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15</a:t>
            </a:fld>
            <a:endParaRPr lang="ru-RU"/>
          </a:p>
        </p:txBody>
      </p:sp>
    </p:spTree>
    <p:extLst>
      <p:ext uri="{BB962C8B-B14F-4D97-AF65-F5344CB8AC3E}">
        <p14:creationId xmlns:p14="http://schemas.microsoft.com/office/powerpoint/2010/main" val="2594714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Influence of hydrogen defect to intercalation process of Li is important in case of electrochemical application. When</a:t>
            </a:r>
            <a:r>
              <a:rPr lang="en-US" baseline="0" dirty="0" smtClean="0"/>
              <a:t> </a:t>
            </a:r>
            <a:r>
              <a:rPr lang="en-US" baseline="0" dirty="0" err="1" smtClean="0"/>
              <a:t>deintercalation</a:t>
            </a:r>
            <a:r>
              <a:rPr lang="en-US" baseline="0" dirty="0" smtClean="0"/>
              <a:t> potential of Li atom from pure LFP material is approximately 4.07 eV the decrease of such potential can be observed with presence of hydrogen defects in distance between phosphorus vacancy and li vacancy approximately 5A. Thus, we can define the influence of hydrogen defects for intercalation process of </a:t>
            </a:r>
            <a:r>
              <a:rPr lang="en-US" baseline="0" dirty="0" err="1" smtClean="0"/>
              <a:t>lfp</a:t>
            </a:r>
            <a:r>
              <a:rPr lang="en-US" baseline="0" dirty="0" smtClean="0"/>
              <a:t>.</a:t>
            </a: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22</a:t>
            </a:fld>
            <a:endParaRPr lang="ru-RU"/>
          </a:p>
        </p:txBody>
      </p:sp>
    </p:spTree>
    <p:extLst>
      <p:ext uri="{BB962C8B-B14F-4D97-AF65-F5344CB8AC3E}">
        <p14:creationId xmlns:p14="http://schemas.microsoft.com/office/powerpoint/2010/main" val="357195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But now, using results</a:t>
            </a:r>
            <a:r>
              <a:rPr lang="en-US" baseline="0" dirty="0" smtClean="0"/>
              <a:t> after MD study, we found several type of stable positions of hydrogen within LFP and the conclusion about repeat of previous PES result can be clear seen, then new structures of defects are also observed.</a:t>
            </a: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23</a:t>
            </a:fld>
            <a:endParaRPr lang="ru-RU"/>
          </a:p>
        </p:txBody>
      </p:sp>
    </p:spTree>
    <p:extLst>
      <p:ext uri="{BB962C8B-B14F-4D97-AF65-F5344CB8AC3E}">
        <p14:creationId xmlns:p14="http://schemas.microsoft.com/office/powerpoint/2010/main" val="2115200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This slide provides the information about localization of hydrogen substitution defects within phosphorus defective tetrahedral. After PES process the 3  structures of LFP and 3 structures of LMP were chosen. And, using this information, some intermediate conclusions can be made.</a:t>
            </a:r>
            <a:endParaRPr lang="en-US" b="0" dirty="0" smtClean="0">
              <a:effectLst/>
            </a:endParaRPr>
          </a:p>
          <a:p>
            <a:r>
              <a:rPr lang="en-US" dirty="0" smtClean="0"/>
              <a:t/>
            </a:r>
            <a:br>
              <a:rPr lang="en-US" dirty="0" smtClean="0"/>
            </a:b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27</a:t>
            </a:fld>
            <a:endParaRPr lang="ru-RU"/>
          </a:p>
        </p:txBody>
      </p:sp>
    </p:spTree>
    <p:extLst>
      <p:ext uri="{BB962C8B-B14F-4D97-AF65-F5344CB8AC3E}">
        <p14:creationId xmlns:p14="http://schemas.microsoft.com/office/powerpoint/2010/main" val="155394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Lithium iron phosphate is a widely used cathode material for the modern batteries, while lithium manganese phosphate is a prospective cathode material due to its high voltage. However it has low cycle stability.  Recently the experiment with hydrothermal synthesis in water environment and investigation of properties were held. The electron diffraction analysis shows the deficiency of phosphorus. Infrared spectroscopy shows the weak peak of OH-bond within structure for non-concentrated solutions of samples (fig). But hydrogen bond presence in LiFePO4 is unknown and the  structure of such defect has not been investigated yet. So, the main question of work is “What is the structure of hydroxyl point defects?”</a:t>
            </a:r>
            <a:endParaRPr lang="en-US" baseline="0" dirty="0" smtClean="0"/>
          </a:p>
        </p:txBody>
      </p:sp>
      <p:sp>
        <p:nvSpPr>
          <p:cNvPr id="4" name="Номер слайда 3"/>
          <p:cNvSpPr>
            <a:spLocks noGrp="1"/>
          </p:cNvSpPr>
          <p:nvPr>
            <p:ph type="sldNum" sz="quarter" idx="10"/>
          </p:nvPr>
        </p:nvSpPr>
        <p:spPr/>
        <p:txBody>
          <a:bodyPr/>
          <a:lstStyle/>
          <a:p>
            <a:fld id="{F9C75ADC-3C39-4CC2-85FB-3ABD7DEE640A}" type="slidenum">
              <a:rPr lang="ru-RU" smtClean="0"/>
              <a:t>2</a:t>
            </a:fld>
            <a:endParaRPr lang="ru-RU"/>
          </a:p>
        </p:txBody>
      </p:sp>
    </p:spTree>
    <p:extLst>
      <p:ext uri="{BB962C8B-B14F-4D97-AF65-F5344CB8AC3E}">
        <p14:creationId xmlns:p14="http://schemas.microsoft.com/office/powerpoint/2010/main" val="335843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On this slide the schematic view of the structure under study is presented. The iron (or manganese) atom is located in octahedral environment of oxygen and has a brown color, phosphorus atom is located in tetrahedral environment of oxygen with purple color. The migration path of lithium during charge/discharge process is through b-axes, green color. Additionally, there are void polyhedral sites,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which will be shown later.</a:t>
            </a: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3</a:t>
            </a:fld>
            <a:endParaRPr lang="ru-RU"/>
          </a:p>
        </p:txBody>
      </p:sp>
    </p:spTree>
    <p:extLst>
      <p:ext uri="{BB962C8B-B14F-4D97-AF65-F5344CB8AC3E}">
        <p14:creationId xmlns:p14="http://schemas.microsoft.com/office/powerpoint/2010/main" val="53404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So, the main goal of current work is to determine the hydrogen defects structure in Li(</a:t>
            </a:r>
            <a:r>
              <a:rPr lang="en-US" sz="1200" b="0" i="0" u="none" strike="noStrike" kern="1200" dirty="0" err="1" smtClean="0">
                <a:solidFill>
                  <a:schemeClr val="tx1"/>
                </a:solidFill>
                <a:effectLst/>
                <a:latin typeface="+mn-lt"/>
                <a:ea typeface="+mn-ea"/>
                <a:cs typeface="+mn-cs"/>
              </a:rPr>
              <a:t>Fe,Mn</a:t>
            </a:r>
            <a:r>
              <a:rPr lang="en-US" sz="1200" b="0" i="0" u="none" strike="noStrike" kern="1200" dirty="0" smtClean="0">
                <a:solidFill>
                  <a:schemeClr val="tx1"/>
                </a:solidFill>
                <a:effectLst/>
                <a:latin typeface="+mn-lt"/>
                <a:ea typeface="+mn-ea"/>
                <a:cs typeface="+mn-cs"/>
              </a:rPr>
              <a:t>)PO</a:t>
            </a:r>
            <a:r>
              <a:rPr lang="en-US" sz="1200" b="0" i="0" u="none" strike="noStrike" kern="1200" baseline="-25000" dirty="0" smtClean="0">
                <a:solidFill>
                  <a:schemeClr val="tx1"/>
                </a:solidFill>
                <a:effectLst/>
                <a:latin typeface="+mn-lt"/>
                <a:ea typeface="+mn-ea"/>
                <a:cs typeface="+mn-cs"/>
              </a:rPr>
              <a:t>4  </a:t>
            </a:r>
            <a:r>
              <a:rPr lang="en-US" sz="1200" b="0" i="0" u="none" strike="noStrike" kern="1200" dirty="0" smtClean="0">
                <a:solidFill>
                  <a:schemeClr val="tx1"/>
                </a:solidFill>
                <a:effectLst/>
                <a:latin typeface="+mn-lt"/>
                <a:ea typeface="+mn-ea"/>
                <a:cs typeface="+mn-cs"/>
              </a:rPr>
              <a:t> using DFT approach. The main task is to study the energy and structure of OH defect in the void tetrahedral and octahedral sites and of Li/H and Fe/2H and PO</a:t>
            </a:r>
            <a:r>
              <a:rPr lang="en-US" sz="1200" b="0" i="0" u="none" strike="noStrike" kern="1200" baseline="-25000" dirty="0" smtClean="0">
                <a:solidFill>
                  <a:schemeClr val="tx1"/>
                </a:solidFill>
                <a:effectLst/>
                <a:latin typeface="+mn-lt"/>
                <a:ea typeface="+mn-ea"/>
                <a:cs typeface="+mn-cs"/>
              </a:rPr>
              <a:t>4</a:t>
            </a:r>
            <a:r>
              <a:rPr lang="en-US" sz="1200" b="0" i="0" u="none" strike="noStrike" kern="1200" dirty="0" smtClean="0">
                <a:solidFill>
                  <a:schemeClr val="tx1"/>
                </a:solidFill>
                <a:effectLst/>
                <a:latin typeface="+mn-lt"/>
                <a:ea typeface="+mn-ea"/>
                <a:cs typeface="+mn-cs"/>
              </a:rPr>
              <a:t>/(OH)</a:t>
            </a:r>
            <a:r>
              <a:rPr lang="en-US" sz="1200" b="0" i="0" u="none" strike="noStrike" kern="1200" baseline="-25000" dirty="0" smtClean="0">
                <a:solidFill>
                  <a:schemeClr val="tx1"/>
                </a:solidFill>
                <a:effectLst/>
                <a:latin typeface="+mn-lt"/>
                <a:ea typeface="+mn-ea"/>
                <a:cs typeface="+mn-cs"/>
              </a:rPr>
              <a:t>4</a:t>
            </a:r>
            <a:r>
              <a:rPr lang="en-US" sz="1200" b="0" i="0" u="none" strike="noStrike" kern="1200" dirty="0" smtClean="0">
                <a:solidFill>
                  <a:schemeClr val="tx1"/>
                </a:solidFill>
                <a:effectLst/>
                <a:latin typeface="+mn-lt"/>
                <a:ea typeface="+mn-ea"/>
                <a:cs typeface="+mn-cs"/>
              </a:rPr>
              <a:t>  substitution defects. Also the dynamics of OH defects at elevated temperatures was provided</a:t>
            </a:r>
            <a:endParaRPr lang="en-US" b="0" dirty="0" smtClean="0">
              <a:effectLst/>
            </a:endParaRPr>
          </a:p>
          <a:p>
            <a:r>
              <a:rPr lang="en-US" dirty="0" smtClean="0"/>
              <a:t/>
            </a:r>
            <a:br>
              <a:rPr lang="en-US" dirty="0" smtClean="0"/>
            </a:br>
            <a:endParaRPr lang="en-US" baseline="0" dirty="0" smtClean="0"/>
          </a:p>
        </p:txBody>
      </p:sp>
      <p:sp>
        <p:nvSpPr>
          <p:cNvPr id="4" name="Номер слайда 3"/>
          <p:cNvSpPr>
            <a:spLocks noGrp="1"/>
          </p:cNvSpPr>
          <p:nvPr>
            <p:ph type="sldNum" sz="quarter" idx="10"/>
          </p:nvPr>
        </p:nvSpPr>
        <p:spPr/>
        <p:txBody>
          <a:bodyPr/>
          <a:lstStyle/>
          <a:p>
            <a:fld id="{F9C75ADC-3C39-4CC2-85FB-3ABD7DEE640A}" type="slidenum">
              <a:rPr lang="ru-RU" smtClean="0"/>
              <a:t>4</a:t>
            </a:fld>
            <a:endParaRPr lang="ru-RU"/>
          </a:p>
        </p:txBody>
      </p:sp>
    </p:spTree>
    <p:extLst>
      <p:ext uri="{BB962C8B-B14F-4D97-AF65-F5344CB8AC3E}">
        <p14:creationId xmlns:p14="http://schemas.microsoft.com/office/powerpoint/2010/main" val="3921178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detection of hydrogen defects within lithium iron phosphate structure is difficult, the DFT method of study is used for this investigation. The python based framework of SIMAN was used to prepare calculations and provide their </a:t>
            </a:r>
            <a:r>
              <a:rPr lang="en-US" sz="1200" b="0" i="0" u="none" strike="noStrike" kern="1200" dirty="0" err="1" smtClean="0">
                <a:solidFill>
                  <a:schemeClr val="tx1"/>
                </a:solidFill>
                <a:effectLst/>
                <a:latin typeface="+mn-lt"/>
                <a:ea typeface="+mn-ea"/>
                <a:cs typeface="+mn-cs"/>
              </a:rPr>
              <a:t>postprocessing</a:t>
            </a:r>
            <a:r>
              <a:rPr lang="en-US" sz="1200" b="0" i="0" u="none" strike="noStrike" kern="1200" dirty="0" smtClean="0">
                <a:solidFill>
                  <a:schemeClr val="tx1"/>
                </a:solidFill>
                <a:effectLst/>
                <a:latin typeface="+mn-lt"/>
                <a:ea typeface="+mn-ea"/>
                <a:cs typeface="+mn-cs"/>
              </a:rPr>
              <a:t>. The calculations of DFT models are provided in the VASP code. Volume scan method was used to find the lattice constant. We used the method of potential energy surface scan based on SIMAN to identify hydrogen positions. Also the evolution of the system with high temperature was calculated using molecular dynamics method. At first, </a:t>
            </a:r>
            <a:r>
              <a:rPr lang="en-US" sz="1200" b="0" i="0" u="none" strike="noStrike" kern="1200" dirty="0" err="1" smtClean="0">
                <a:solidFill>
                  <a:schemeClr val="tx1"/>
                </a:solidFill>
                <a:effectLst/>
                <a:latin typeface="+mn-lt"/>
                <a:ea typeface="+mn-ea"/>
                <a:cs typeface="+mn-cs"/>
              </a:rPr>
              <a:t>deintercalation</a:t>
            </a:r>
            <a:r>
              <a:rPr lang="en-US" sz="1200" b="0" i="0" u="none" strike="noStrike" kern="1200" dirty="0" smtClean="0">
                <a:solidFill>
                  <a:schemeClr val="tx1"/>
                </a:solidFill>
                <a:effectLst/>
                <a:latin typeface="+mn-lt"/>
                <a:ea typeface="+mn-ea"/>
                <a:cs typeface="+mn-cs"/>
              </a:rPr>
              <a:t> process of lithium was investigated using CLEASE method of DTU energy developers. However, it was difficult for calculation due to the absence of convergence, and the study continued with SIMAN package, generating a set of structures with Li vacancies.</a:t>
            </a: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5</a:t>
            </a:fld>
            <a:endParaRPr lang="ru-RU"/>
          </a:p>
        </p:txBody>
      </p:sp>
    </p:spTree>
    <p:extLst>
      <p:ext uri="{BB962C8B-B14F-4D97-AF65-F5344CB8AC3E}">
        <p14:creationId xmlns:p14="http://schemas.microsoft.com/office/powerpoint/2010/main" val="3520140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Both materials have a </a:t>
            </a:r>
            <a:r>
              <a:rPr lang="en-US" sz="1200" b="0" i="0" u="none" strike="noStrike" kern="1200" dirty="0" err="1" smtClean="0">
                <a:solidFill>
                  <a:schemeClr val="tx1"/>
                </a:solidFill>
                <a:effectLst/>
                <a:latin typeface="+mn-lt"/>
                <a:ea typeface="+mn-ea"/>
                <a:cs typeface="+mn-cs"/>
              </a:rPr>
              <a:t>triphilite</a:t>
            </a:r>
            <a:r>
              <a:rPr lang="en-US" sz="1200" b="0" i="0" u="none" strike="noStrike" kern="1200" dirty="0" smtClean="0">
                <a:solidFill>
                  <a:schemeClr val="tx1"/>
                </a:solidFill>
                <a:effectLst/>
                <a:latin typeface="+mn-lt"/>
                <a:ea typeface="+mn-ea"/>
                <a:cs typeface="+mn-cs"/>
              </a:rPr>
              <a:t> structure, which is quite similar to the olivine group. Minerals of this group are common materials of earth mantle. </a:t>
            </a:r>
            <a:r>
              <a:rPr lang="en-US" sz="1200" b="0" i="0" u="none" strike="noStrike" kern="1200" dirty="0" err="1" smtClean="0">
                <a:solidFill>
                  <a:schemeClr val="tx1"/>
                </a:solidFill>
                <a:effectLst/>
                <a:latin typeface="+mn-lt"/>
                <a:ea typeface="+mn-ea"/>
                <a:cs typeface="+mn-cs"/>
              </a:rPr>
              <a:t>Forsterite</a:t>
            </a:r>
            <a:r>
              <a:rPr lang="en-US" sz="1200" b="0" i="0" u="none" strike="noStrike" kern="1200" dirty="0" smtClean="0">
                <a:solidFill>
                  <a:schemeClr val="tx1"/>
                </a:solidFill>
                <a:effectLst/>
                <a:latin typeface="+mn-lt"/>
                <a:ea typeface="+mn-ea"/>
                <a:cs typeface="+mn-cs"/>
              </a:rPr>
              <a:t> is more investigated and is a widely studied material in terms of defects presence. The calculations of the current work with GGA-PBE potential and the reference values of lattice parameters are presented in the tables. According to this comparison, the structure characteristics can be successfully predicted in GGA approximation.</a:t>
            </a:r>
            <a:endParaRPr lang="en-US" b="0" dirty="0" smtClean="0">
              <a:effectLst/>
            </a:endParaRPr>
          </a:p>
          <a:p>
            <a:r>
              <a:rPr lang="en-US" dirty="0" smtClean="0"/>
              <a:t/>
            </a:r>
            <a:br>
              <a:rPr lang="en-US" dirty="0" smtClean="0"/>
            </a:br>
            <a:endParaRPr lang="en-US" baseline="0" dirty="0" smtClean="0"/>
          </a:p>
        </p:txBody>
      </p:sp>
      <p:sp>
        <p:nvSpPr>
          <p:cNvPr id="4" name="Номер слайда 3"/>
          <p:cNvSpPr>
            <a:spLocks noGrp="1"/>
          </p:cNvSpPr>
          <p:nvPr>
            <p:ph type="sldNum" sz="quarter" idx="10"/>
          </p:nvPr>
        </p:nvSpPr>
        <p:spPr/>
        <p:txBody>
          <a:bodyPr/>
          <a:lstStyle/>
          <a:p>
            <a:fld id="{F9C75ADC-3C39-4CC2-85FB-3ABD7DEE640A}" type="slidenum">
              <a:rPr lang="ru-RU" smtClean="0"/>
              <a:t>6</a:t>
            </a:fld>
            <a:endParaRPr lang="ru-RU"/>
          </a:p>
        </p:txBody>
      </p:sp>
    </p:spTree>
    <p:extLst>
      <p:ext uri="{BB962C8B-B14F-4D97-AF65-F5344CB8AC3E}">
        <p14:creationId xmlns:p14="http://schemas.microsoft.com/office/powerpoint/2010/main" val="1613343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unit cell of lithium iron phosphate has the structure, which is presented on this slide. This structure in polyhedral representation has 8 octahedral sites of Li and Fe in oxygen environment and 4 tetrahedral sites of P positions. As it will be important for further narration, I will consider the environment of this P: it will be 5 iron octahedral and 4 lithium octahedral  and several empty regions. Thus, using this structural information we can consider possible positions of H defect within structure.</a:t>
            </a:r>
            <a:endParaRPr lang="en-US" b="0" dirty="0" smtClean="0">
              <a:effectLst/>
            </a:endParaRPr>
          </a:p>
          <a:p>
            <a:r>
              <a:rPr lang="en-US" dirty="0" smtClean="0"/>
              <a:t/>
            </a:r>
            <a:br>
              <a:rPr lang="en-US" dirty="0" smtClean="0"/>
            </a:b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7</a:t>
            </a:fld>
            <a:endParaRPr lang="ru-RU"/>
          </a:p>
        </p:txBody>
      </p:sp>
    </p:spTree>
    <p:extLst>
      <p:ext uri="{BB962C8B-B14F-4D97-AF65-F5344CB8AC3E}">
        <p14:creationId xmlns:p14="http://schemas.microsoft.com/office/powerpoint/2010/main" val="320227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Many localization options of OH bond can be found within LFP structure. Interstitial H defect can be localized in the void octahedral or tetrahedral site. Additionally, the substitution of Li, Fe or P by hydrogen can be observed. All interstitial defects and substitution of Li or Fe by Hydrogen provided high formation energy and non-stable structure. In this work we will consider the substitution of P by four H defects. </a:t>
            </a:r>
            <a:endParaRPr lang="en-US" b="0" dirty="0" smtClean="0">
              <a:effectLst/>
            </a:endParaRPr>
          </a:p>
          <a:p>
            <a:r>
              <a:rPr lang="en-US" dirty="0" smtClean="0"/>
              <a:t/>
            </a:r>
            <a:br>
              <a:rPr lang="en-US" dirty="0" smtClean="0"/>
            </a:br>
            <a:endParaRPr lang="en-US" baseline="0" dirty="0" smtClean="0"/>
          </a:p>
        </p:txBody>
      </p:sp>
      <p:sp>
        <p:nvSpPr>
          <p:cNvPr id="4" name="Номер слайда 3"/>
          <p:cNvSpPr>
            <a:spLocks noGrp="1"/>
          </p:cNvSpPr>
          <p:nvPr>
            <p:ph type="sldNum" sz="quarter" idx="10"/>
          </p:nvPr>
        </p:nvSpPr>
        <p:spPr/>
        <p:txBody>
          <a:bodyPr/>
          <a:lstStyle/>
          <a:p>
            <a:fld id="{F9C75ADC-3C39-4CC2-85FB-3ABD7DEE640A}" type="slidenum">
              <a:rPr lang="ru-RU" smtClean="0"/>
              <a:t>8</a:t>
            </a:fld>
            <a:endParaRPr lang="ru-RU"/>
          </a:p>
        </p:txBody>
      </p:sp>
    </p:spTree>
    <p:extLst>
      <p:ext uri="{BB962C8B-B14F-4D97-AF65-F5344CB8AC3E}">
        <p14:creationId xmlns:p14="http://schemas.microsoft.com/office/powerpoint/2010/main" val="2301116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On this slide the representative of Potential Energy Surface scan method is shown. The central yellow area is a phosphorus vacancy tetrahedral site. The hydrogen positions relative to each of oxygen atoms were considered as a cloud in the general view. The color of each hydrogen position corresponds to its formation energy. The dark blue color is a more prospective position, which is chosen for the next step of PES.  Choosing the low energetic position for each step, we found the most stable configuration and, as a result the stable defective structure.</a:t>
            </a:r>
            <a:endParaRPr lang="en-US" b="0" dirty="0" smtClean="0">
              <a:effectLst/>
            </a:endParaRPr>
          </a:p>
          <a:p>
            <a:r>
              <a:rPr lang="en-US" dirty="0" smtClean="0"/>
              <a:t/>
            </a:r>
            <a:br>
              <a:rPr lang="en-US" dirty="0" smtClean="0"/>
            </a:br>
            <a:endParaRPr lang="ru-RU" dirty="0"/>
          </a:p>
        </p:txBody>
      </p:sp>
      <p:sp>
        <p:nvSpPr>
          <p:cNvPr id="4" name="Номер слайда 3"/>
          <p:cNvSpPr>
            <a:spLocks noGrp="1"/>
          </p:cNvSpPr>
          <p:nvPr>
            <p:ph type="sldNum" sz="quarter" idx="10"/>
          </p:nvPr>
        </p:nvSpPr>
        <p:spPr/>
        <p:txBody>
          <a:bodyPr/>
          <a:lstStyle/>
          <a:p>
            <a:fld id="{F9C75ADC-3C39-4CC2-85FB-3ABD7DEE640A}" type="slidenum">
              <a:rPr lang="ru-RU" smtClean="0"/>
              <a:t>9</a:t>
            </a:fld>
            <a:endParaRPr lang="ru-RU"/>
          </a:p>
        </p:txBody>
      </p:sp>
    </p:spTree>
    <p:extLst>
      <p:ext uri="{BB962C8B-B14F-4D97-AF65-F5344CB8AC3E}">
        <p14:creationId xmlns:p14="http://schemas.microsoft.com/office/powerpoint/2010/main" val="91316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4952520" y="2047320"/>
            <a:ext cx="580356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3"/>
          <p:cNvSpPr>
            <a:spLocks noGrp="1"/>
          </p:cNvSpPr>
          <p:nvPr>
            <p:ph type="body"/>
          </p:nvPr>
        </p:nvSpPr>
        <p:spPr>
          <a:xfrm>
            <a:off x="4952520" y="3071160"/>
            <a:ext cx="5803560" cy="9345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
        <p:nvSpPr>
          <p:cNvPr id="33" name="PlaceHolder 2"/>
          <p:cNvSpPr>
            <a:spLocks noGrp="1"/>
          </p:cNvSpPr>
          <p:nvPr>
            <p:ph type="body"/>
          </p:nvPr>
        </p:nvSpPr>
        <p:spPr>
          <a:xfrm>
            <a:off x="4952520" y="204732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 name="PlaceHolder 3"/>
          <p:cNvSpPr>
            <a:spLocks noGrp="1"/>
          </p:cNvSpPr>
          <p:nvPr>
            <p:ph type="body"/>
          </p:nvPr>
        </p:nvSpPr>
        <p:spPr>
          <a:xfrm>
            <a:off x="7926480" y="204732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 name="PlaceHolder 4"/>
          <p:cNvSpPr>
            <a:spLocks noGrp="1"/>
          </p:cNvSpPr>
          <p:nvPr>
            <p:ph type="body"/>
          </p:nvPr>
        </p:nvSpPr>
        <p:spPr>
          <a:xfrm>
            <a:off x="4952520" y="307116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5"/>
          <p:cNvSpPr>
            <a:spLocks noGrp="1"/>
          </p:cNvSpPr>
          <p:nvPr>
            <p:ph type="body"/>
          </p:nvPr>
        </p:nvSpPr>
        <p:spPr>
          <a:xfrm>
            <a:off x="7926480" y="307116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
        <p:nvSpPr>
          <p:cNvPr id="38" name="PlaceHolder 2"/>
          <p:cNvSpPr>
            <a:spLocks noGrp="1"/>
          </p:cNvSpPr>
          <p:nvPr>
            <p:ph type="body"/>
          </p:nvPr>
        </p:nvSpPr>
        <p:spPr>
          <a:xfrm>
            <a:off x="4952520" y="2047320"/>
            <a:ext cx="186840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3"/>
          <p:cNvSpPr>
            <a:spLocks noGrp="1"/>
          </p:cNvSpPr>
          <p:nvPr>
            <p:ph type="body"/>
          </p:nvPr>
        </p:nvSpPr>
        <p:spPr>
          <a:xfrm>
            <a:off x="6914880" y="2047320"/>
            <a:ext cx="186840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4"/>
          <p:cNvSpPr>
            <a:spLocks noGrp="1"/>
          </p:cNvSpPr>
          <p:nvPr>
            <p:ph type="body"/>
          </p:nvPr>
        </p:nvSpPr>
        <p:spPr>
          <a:xfrm>
            <a:off x="8876880" y="2047320"/>
            <a:ext cx="186840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1" name="PlaceHolder 5"/>
          <p:cNvSpPr>
            <a:spLocks noGrp="1"/>
          </p:cNvSpPr>
          <p:nvPr>
            <p:ph type="body"/>
          </p:nvPr>
        </p:nvSpPr>
        <p:spPr>
          <a:xfrm>
            <a:off x="4952520" y="3071160"/>
            <a:ext cx="186840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 name="PlaceHolder 6"/>
          <p:cNvSpPr>
            <a:spLocks noGrp="1"/>
          </p:cNvSpPr>
          <p:nvPr>
            <p:ph type="body"/>
          </p:nvPr>
        </p:nvSpPr>
        <p:spPr>
          <a:xfrm>
            <a:off x="6914880" y="3071160"/>
            <a:ext cx="186840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3" name="PlaceHolder 7"/>
          <p:cNvSpPr>
            <a:spLocks noGrp="1"/>
          </p:cNvSpPr>
          <p:nvPr>
            <p:ph type="body"/>
          </p:nvPr>
        </p:nvSpPr>
        <p:spPr>
          <a:xfrm>
            <a:off x="8876880" y="3071160"/>
            <a:ext cx="1868400" cy="9345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
        <p:nvSpPr>
          <p:cNvPr id="9" name="PlaceHolder 2"/>
          <p:cNvSpPr>
            <a:spLocks noGrp="1"/>
          </p:cNvSpPr>
          <p:nvPr>
            <p:ph type="subTitle"/>
          </p:nvPr>
        </p:nvSpPr>
        <p:spPr>
          <a:xfrm>
            <a:off x="4952520" y="2047320"/>
            <a:ext cx="5803560" cy="1959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
        <p:nvSpPr>
          <p:cNvPr id="11" name="PlaceHolder 2"/>
          <p:cNvSpPr>
            <a:spLocks noGrp="1"/>
          </p:cNvSpPr>
          <p:nvPr>
            <p:ph type="body"/>
          </p:nvPr>
        </p:nvSpPr>
        <p:spPr>
          <a:xfrm>
            <a:off x="4952520" y="2047320"/>
            <a:ext cx="5803560" cy="19598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
        <p:nvSpPr>
          <p:cNvPr id="13" name="PlaceHolder 2"/>
          <p:cNvSpPr>
            <a:spLocks noGrp="1"/>
          </p:cNvSpPr>
          <p:nvPr>
            <p:ph type="body"/>
          </p:nvPr>
        </p:nvSpPr>
        <p:spPr>
          <a:xfrm>
            <a:off x="4952520" y="2047320"/>
            <a:ext cx="2832120" cy="19598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 name="PlaceHolder 3"/>
          <p:cNvSpPr>
            <a:spLocks noGrp="1"/>
          </p:cNvSpPr>
          <p:nvPr>
            <p:ph type="body"/>
          </p:nvPr>
        </p:nvSpPr>
        <p:spPr>
          <a:xfrm>
            <a:off x="7926480" y="2047320"/>
            <a:ext cx="2832120" cy="19598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
        <p:nvSpPr>
          <p:cNvPr id="18" name="PlaceHolder 2"/>
          <p:cNvSpPr>
            <a:spLocks noGrp="1"/>
          </p:cNvSpPr>
          <p:nvPr>
            <p:ph type="body"/>
          </p:nvPr>
        </p:nvSpPr>
        <p:spPr>
          <a:xfrm>
            <a:off x="4952520" y="204732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9" name="PlaceHolder 3"/>
          <p:cNvSpPr>
            <a:spLocks noGrp="1"/>
          </p:cNvSpPr>
          <p:nvPr>
            <p:ph type="body"/>
          </p:nvPr>
        </p:nvSpPr>
        <p:spPr>
          <a:xfrm>
            <a:off x="7926480" y="2047320"/>
            <a:ext cx="2832120" cy="19598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 name="PlaceHolder 4"/>
          <p:cNvSpPr>
            <a:spLocks noGrp="1"/>
          </p:cNvSpPr>
          <p:nvPr>
            <p:ph type="body"/>
          </p:nvPr>
        </p:nvSpPr>
        <p:spPr>
          <a:xfrm>
            <a:off x="4952520" y="307116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
        <p:nvSpPr>
          <p:cNvPr id="22" name="PlaceHolder 2"/>
          <p:cNvSpPr>
            <a:spLocks noGrp="1"/>
          </p:cNvSpPr>
          <p:nvPr>
            <p:ph type="body"/>
          </p:nvPr>
        </p:nvSpPr>
        <p:spPr>
          <a:xfrm>
            <a:off x="4952520" y="2047320"/>
            <a:ext cx="2832120" cy="19598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3" name="PlaceHolder 3"/>
          <p:cNvSpPr>
            <a:spLocks noGrp="1"/>
          </p:cNvSpPr>
          <p:nvPr>
            <p:ph type="body"/>
          </p:nvPr>
        </p:nvSpPr>
        <p:spPr>
          <a:xfrm>
            <a:off x="7926480" y="204732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 name="PlaceHolder 4"/>
          <p:cNvSpPr>
            <a:spLocks noGrp="1"/>
          </p:cNvSpPr>
          <p:nvPr>
            <p:ph type="body"/>
          </p:nvPr>
        </p:nvSpPr>
        <p:spPr>
          <a:xfrm>
            <a:off x="7926480" y="307116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400" b="0" strike="noStrike" spc="-1">
              <a:solidFill>
                <a:srgbClr val="000000"/>
              </a:solidFill>
              <a:latin typeface="Arial"/>
            </a:endParaRPr>
          </a:p>
        </p:txBody>
      </p:sp>
      <p:sp>
        <p:nvSpPr>
          <p:cNvPr id="26" name="PlaceHolder 2"/>
          <p:cNvSpPr>
            <a:spLocks noGrp="1"/>
          </p:cNvSpPr>
          <p:nvPr>
            <p:ph type="body"/>
          </p:nvPr>
        </p:nvSpPr>
        <p:spPr>
          <a:xfrm>
            <a:off x="4952520" y="204732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7" name="PlaceHolder 3"/>
          <p:cNvSpPr>
            <a:spLocks noGrp="1"/>
          </p:cNvSpPr>
          <p:nvPr>
            <p:ph type="body"/>
          </p:nvPr>
        </p:nvSpPr>
        <p:spPr>
          <a:xfrm>
            <a:off x="7926480" y="2047320"/>
            <a:ext cx="2832120" cy="9345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4"/>
          <p:cNvSpPr>
            <a:spLocks noGrp="1"/>
          </p:cNvSpPr>
          <p:nvPr>
            <p:ph type="body"/>
          </p:nvPr>
        </p:nvSpPr>
        <p:spPr>
          <a:xfrm>
            <a:off x="4952520" y="3071160"/>
            <a:ext cx="5803560" cy="9345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1"/>
          <p:cNvSpPr/>
          <p:nvPr/>
        </p:nvSpPr>
        <p:spPr>
          <a:xfrm>
            <a:off x="0" y="6773040"/>
            <a:ext cx="12191760" cy="84600"/>
          </a:xfrm>
          <a:prstGeom prst="rect">
            <a:avLst/>
          </a:prstGeom>
          <a:solidFill>
            <a:srgbClr val="AAC50B"/>
          </a:solidFill>
          <a:ln>
            <a:noFill/>
          </a:ln>
        </p:spPr>
        <p:style>
          <a:lnRef idx="0">
            <a:scrgbClr r="0" g="0" b="0"/>
          </a:lnRef>
          <a:fillRef idx="0">
            <a:scrgbClr r="0" g="0" b="0"/>
          </a:fillRef>
          <a:effectRef idx="0">
            <a:scrgbClr r="0" g="0" b="0"/>
          </a:effectRef>
          <a:fontRef idx="minor"/>
        </p:style>
      </p:sp>
      <p:sp>
        <p:nvSpPr>
          <p:cNvPr id="9" name="PlaceHolder 2"/>
          <p:cNvSpPr>
            <a:spLocks noGrp="1"/>
          </p:cNvSpPr>
          <p:nvPr>
            <p:ph type="body"/>
          </p:nvPr>
        </p:nvSpPr>
        <p:spPr>
          <a:xfrm>
            <a:off x="4952520" y="2047320"/>
            <a:ext cx="5803560" cy="1959840"/>
          </a:xfrm>
          <a:prstGeom prst="rect">
            <a:avLst/>
          </a:prstGeom>
        </p:spPr>
        <p:txBody>
          <a:bodyPr/>
          <a:lstStyle/>
          <a:p>
            <a:pPr marL="432000" indent="-324000">
              <a:spcBef>
                <a:spcPts val="1417"/>
              </a:spcBef>
              <a:buClr>
                <a:srgbClr val="000000"/>
              </a:buClr>
              <a:buSzPct val="45000"/>
              <a:buFont typeface="Wingdings" charset="2"/>
              <a:buChar char=""/>
            </a:pPr>
            <a:r>
              <a:rPr lang="en-US" sz="66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66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6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6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66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66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6600" b="0" strike="noStrike" spc="-1">
                <a:solidFill>
                  <a:srgbClr val="000000"/>
                </a:solidFill>
                <a:latin typeface="Arial"/>
              </a:rPr>
              <a:t>Seventh Outline Level</a:t>
            </a:r>
          </a:p>
        </p:txBody>
      </p:sp>
      <p:sp>
        <p:nvSpPr>
          <p:cNvPr id="2" name="PlaceHolder 3"/>
          <p:cNvSpPr>
            <a:spLocks noGrp="1"/>
          </p:cNvSpPr>
          <p:nvPr>
            <p:ph type="body"/>
          </p:nvPr>
        </p:nvSpPr>
        <p:spPr>
          <a:xfrm>
            <a:off x="6116760" y="4190400"/>
            <a:ext cx="4639320" cy="393840"/>
          </a:xfrm>
          <a:prstGeom prst="rect">
            <a:avLst/>
          </a:prstGeom>
        </p:spPr>
        <p:txBody>
          <a:bodyPr/>
          <a:lstStyle/>
          <a:p>
            <a:pPr marL="432000" indent="-324000">
              <a:spcBef>
                <a:spcPts val="1417"/>
              </a:spcBef>
              <a:buClr>
                <a:srgbClr val="000000"/>
              </a:buClr>
              <a:buSzPct val="45000"/>
              <a:buFont typeface="Wingdings" charset="2"/>
              <a:buChar char=""/>
            </a:pPr>
            <a:r>
              <a:rPr lang="en-US" sz="2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400" b="0" strike="noStrike" spc="-1">
                <a:solidFill>
                  <a:srgbClr val="000000"/>
                </a:solidFill>
                <a:latin typeface="Arial"/>
              </a:rPr>
              <a:t>Seventh Outline Level</a:t>
            </a:r>
          </a:p>
        </p:txBody>
      </p:sp>
      <p:sp>
        <p:nvSpPr>
          <p:cNvPr id="3" name="PlaceHolder 4"/>
          <p:cNvSpPr>
            <a:spLocks noGrp="1"/>
          </p:cNvSpPr>
          <p:nvPr>
            <p:ph type="body"/>
          </p:nvPr>
        </p:nvSpPr>
        <p:spPr>
          <a:xfrm>
            <a:off x="6116760" y="5117760"/>
            <a:ext cx="4639320" cy="1383120"/>
          </a:xfrm>
          <a:prstGeom prst="rect">
            <a:avLst/>
          </a:prstGeom>
        </p:spPr>
        <p:txBody>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
        <p:nvSpPr>
          <p:cNvPr id="4" name="PlaceHolder 5"/>
          <p:cNvSpPr>
            <a:spLocks noGrp="1"/>
          </p:cNvSpPr>
          <p:nvPr>
            <p:ph type="body"/>
          </p:nvPr>
        </p:nvSpPr>
        <p:spPr>
          <a:xfrm>
            <a:off x="1018440" y="1101600"/>
            <a:ext cx="3481200" cy="3482640"/>
          </a:xfrm>
          <a:prstGeom prst="rect">
            <a:avLst/>
          </a:prstGeom>
        </p:spPr>
        <p:txBody>
          <a:bodyPr/>
          <a:lstStyle/>
          <a:p>
            <a:pPr marL="432000" indent="-324000">
              <a:spcBef>
                <a:spcPts val="1417"/>
              </a:spcBef>
              <a:buClr>
                <a:srgbClr val="000000"/>
              </a:buClr>
              <a:buSzPct val="45000"/>
              <a:buFont typeface="Wingdings" charset="2"/>
              <a:buChar char=""/>
            </a:pPr>
            <a:r>
              <a:rPr lang="en-US" sz="16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6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6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600" b="0" strike="noStrike" spc="-1">
                <a:solidFill>
                  <a:srgbClr val="000000"/>
                </a:solidFill>
                <a:latin typeface="Arial"/>
              </a:rPr>
              <a:t>Seventh Outline Level</a:t>
            </a:r>
          </a:p>
        </p:txBody>
      </p:sp>
      <p:pic>
        <p:nvPicPr>
          <p:cNvPr id="5" name="Google Shape;23;p3"/>
          <p:cNvPicPr/>
          <p:nvPr/>
        </p:nvPicPr>
        <p:blipFill>
          <a:blip r:embed="rId14"/>
          <a:stretch/>
        </p:blipFill>
        <p:spPr>
          <a:xfrm rot="16200000">
            <a:off x="-172440" y="5700240"/>
            <a:ext cx="1203840" cy="201600"/>
          </a:xfrm>
          <a:prstGeom prst="rect">
            <a:avLst/>
          </a:prstGeom>
          <a:ln>
            <a:noFill/>
          </a:ln>
        </p:spPr>
      </p:pic>
      <p:sp>
        <p:nvSpPr>
          <p:cNvPr id="6" name="CustomShape 6"/>
          <p:cNvSpPr/>
          <p:nvPr/>
        </p:nvSpPr>
        <p:spPr>
          <a:xfrm>
            <a:off x="10194480" y="-1997280"/>
            <a:ext cx="3994560" cy="3994560"/>
          </a:xfrm>
          <a:prstGeom prst="pie">
            <a:avLst>
              <a:gd name="adj1" fmla="val 5396160"/>
              <a:gd name="adj2" fmla="val 10809062"/>
            </a:avLst>
          </a:prstGeom>
          <a:solidFill>
            <a:schemeClr val="accent1"/>
          </a:solidFill>
          <a:ln>
            <a:noFill/>
          </a:ln>
        </p:spPr>
        <p:style>
          <a:lnRef idx="0">
            <a:scrgbClr r="0" g="0" b="0"/>
          </a:lnRef>
          <a:fillRef idx="0">
            <a:scrgbClr r="0" g="0" b="0"/>
          </a:fillRef>
          <a:effectRef idx="0">
            <a:scrgbClr r="0" g="0" b="0"/>
          </a:effectRef>
          <a:fontRef idx="minor"/>
        </p:style>
      </p:sp>
      <p:sp>
        <p:nvSpPr>
          <p:cNvPr id="7" name="PlaceHolder 7"/>
          <p:cNvSpPr>
            <a:spLocks noGrp="1"/>
          </p:cNvSpPr>
          <p:nvPr>
            <p:ph type="title"/>
          </p:nvPr>
        </p:nvSpPr>
        <p:spPr>
          <a:xfrm>
            <a:off x="609480" y="273600"/>
            <a:ext cx="10972440" cy="1144800"/>
          </a:xfrm>
          <a:prstGeom prst="rect">
            <a:avLst/>
          </a:prstGeom>
        </p:spPr>
        <p:txBody>
          <a:bodyPr lIns="0" tIns="0" rIns="0" bIns="0" anchor="ctr"/>
          <a:lstStyle/>
          <a:p>
            <a:r>
              <a:rPr lang="en-US"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jpg"/><Relationship Id="rId2" Type="http://schemas.openxmlformats.org/officeDocument/2006/relationships/video" Target="../media/media3.gif"/><Relationship Id="rId1" Type="http://schemas.microsoft.com/office/2007/relationships/media" Target="../media/media3.gif"/><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gif"/><Relationship Id="rId1" Type="http://schemas.microsoft.com/office/2007/relationships/media" Target="../media/media4.gif"/><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gif"/><Relationship Id="rId1" Type="http://schemas.microsoft.com/office/2007/relationships/media" Target="../media/media5.gif"/><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g"/><Relationship Id="rId4" Type="http://schemas.openxmlformats.org/officeDocument/2006/relationships/image" Target="../media/image50.jpg"/><Relationship Id="rId9" Type="http://schemas.openxmlformats.org/officeDocument/2006/relationships/image" Target="../media/image5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ustomShape 1"/>
          <p:cNvSpPr/>
          <p:nvPr/>
        </p:nvSpPr>
        <p:spPr>
          <a:xfrm>
            <a:off x="4987636" y="471185"/>
            <a:ext cx="4656342"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i="1" strike="noStrike" spc="-1" dirty="0">
                <a:solidFill>
                  <a:srgbClr val="000000"/>
                </a:solidFill>
                <a:latin typeface="Times New Roman" panose="02020603050405020304" pitchFamily="18" charset="0"/>
                <a:ea typeface="Arial"/>
                <a:cs typeface="Times New Roman" panose="02020603050405020304" pitchFamily="18" charset="0"/>
              </a:rPr>
              <a:t>22.04.01 Materials Science and Engineering</a:t>
            </a:r>
            <a:endParaRPr lang="en-US" b="0" strike="noStrike" spc="-1" dirty="0">
              <a:latin typeface="Times New Roman" panose="02020603050405020304" pitchFamily="18" charset="0"/>
              <a:cs typeface="Times New Roman" panose="02020603050405020304" pitchFamily="18" charset="0"/>
            </a:endParaRPr>
          </a:p>
          <a:p>
            <a:pPr algn="r">
              <a:lnSpc>
                <a:spcPct val="100000"/>
              </a:lnSpc>
            </a:pPr>
            <a:endParaRPr lang="en-US" sz="1400" b="0" strike="noStrike" spc="-1" dirty="0">
              <a:latin typeface="Times New Roman" panose="02020603050405020304" pitchFamily="18" charset="0"/>
              <a:cs typeface="Times New Roman" panose="02020603050405020304" pitchFamily="18" charset="0"/>
            </a:endParaRPr>
          </a:p>
        </p:txBody>
      </p:sp>
      <p:sp>
        <p:nvSpPr>
          <p:cNvPr id="45" name="CustomShape 2"/>
          <p:cNvSpPr/>
          <p:nvPr/>
        </p:nvSpPr>
        <p:spPr>
          <a:xfrm>
            <a:off x="650240" y="2094100"/>
            <a:ext cx="10760040" cy="190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endParaRPr lang="en-US" sz="2400" b="0" strike="noStrike" spc="-1" dirty="0">
              <a:latin typeface="Arial"/>
            </a:endParaRPr>
          </a:p>
          <a:p>
            <a:pPr algn="ctr">
              <a:lnSpc>
                <a:spcPct val="100000"/>
              </a:lnSpc>
            </a:pPr>
            <a:r>
              <a:rPr lang="en-US" sz="4400" spc="-1" dirty="0">
                <a:solidFill>
                  <a:srgbClr val="000000"/>
                </a:solidFill>
                <a:latin typeface="Times New Roman" panose="02020603050405020304" pitchFamily="18" charset="0"/>
                <a:ea typeface="Arial"/>
                <a:cs typeface="Times New Roman" panose="02020603050405020304" pitchFamily="18" charset="0"/>
              </a:rPr>
              <a:t>DFT study of hydroxyl </a:t>
            </a:r>
            <a:r>
              <a:rPr lang="en-US" sz="4400" spc="-1" dirty="0" smtClean="0">
                <a:solidFill>
                  <a:srgbClr val="000000"/>
                </a:solidFill>
                <a:latin typeface="Times New Roman" panose="02020603050405020304" pitchFamily="18" charset="0"/>
                <a:ea typeface="Arial"/>
                <a:cs typeface="Times New Roman" panose="02020603050405020304" pitchFamily="18" charset="0"/>
              </a:rPr>
              <a:t>defects</a:t>
            </a:r>
            <a:endParaRPr lang="en-US" sz="4400" spc="-1" dirty="0">
              <a:solidFill>
                <a:srgbClr val="000000"/>
              </a:solidFill>
              <a:latin typeface="Times New Roman" panose="02020603050405020304" pitchFamily="18" charset="0"/>
              <a:ea typeface="Arial"/>
              <a:cs typeface="Times New Roman" panose="02020603050405020304" pitchFamily="18" charset="0"/>
            </a:endParaRPr>
          </a:p>
          <a:p>
            <a:pPr algn="ctr">
              <a:lnSpc>
                <a:spcPct val="100000"/>
              </a:lnSpc>
            </a:pPr>
            <a:r>
              <a:rPr lang="en-US" sz="4400" spc="-1" dirty="0">
                <a:solidFill>
                  <a:srgbClr val="000000"/>
                </a:solidFill>
                <a:latin typeface="Times New Roman" panose="02020603050405020304" pitchFamily="18" charset="0"/>
                <a:ea typeface="Arial"/>
                <a:cs typeface="Times New Roman" panose="02020603050405020304" pitchFamily="18" charset="0"/>
              </a:rPr>
              <a:t>in LiFePO</a:t>
            </a:r>
            <a:r>
              <a:rPr lang="en-US" sz="44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4400" spc="-1" dirty="0">
                <a:solidFill>
                  <a:srgbClr val="000000"/>
                </a:solidFill>
                <a:latin typeface="Times New Roman" panose="02020603050405020304" pitchFamily="18" charset="0"/>
                <a:ea typeface="Arial"/>
                <a:cs typeface="Times New Roman" panose="02020603050405020304" pitchFamily="18" charset="0"/>
              </a:rPr>
              <a:t> and LiMnPO</a:t>
            </a:r>
            <a:r>
              <a:rPr lang="en-US" sz="44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4400" spc="-1" dirty="0">
                <a:solidFill>
                  <a:srgbClr val="000000"/>
                </a:solidFill>
                <a:latin typeface="Times New Roman" panose="02020603050405020304" pitchFamily="18" charset="0"/>
                <a:ea typeface="Arial"/>
                <a:cs typeface="Times New Roman" panose="02020603050405020304" pitchFamily="18" charset="0"/>
              </a:rPr>
              <a:t> cathode materials</a:t>
            </a:r>
            <a:endParaRPr lang="en-US" sz="4400" b="0" strike="noStrike" spc="-1" dirty="0">
              <a:latin typeface="Times New Roman" panose="02020603050405020304" pitchFamily="18" charset="0"/>
              <a:cs typeface="Times New Roman" panose="02020603050405020304" pitchFamily="18" charset="0"/>
            </a:endParaRPr>
          </a:p>
        </p:txBody>
      </p:sp>
      <p:sp>
        <p:nvSpPr>
          <p:cNvPr id="46" name="CustomShape 3"/>
          <p:cNvSpPr/>
          <p:nvPr/>
        </p:nvSpPr>
        <p:spPr>
          <a:xfrm>
            <a:off x="4619757" y="4610873"/>
            <a:ext cx="6400440" cy="121896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r">
              <a:lnSpc>
                <a:spcPct val="90000"/>
              </a:lnSpc>
            </a:pPr>
            <a:r>
              <a:rPr lang="en-US" sz="2000" b="0" strike="noStrike" spc="-1" dirty="0">
                <a:solidFill>
                  <a:srgbClr val="000000"/>
                </a:solidFill>
                <a:latin typeface="Times New Roman" panose="02020603050405020304" pitchFamily="18" charset="0"/>
                <a:ea typeface="Arial"/>
                <a:cs typeface="Times New Roman" panose="02020603050405020304" pitchFamily="18" charset="0"/>
              </a:rPr>
              <a:t>Student: </a:t>
            </a:r>
            <a:r>
              <a:rPr lang="en-US" sz="2000" b="0" i="1" strike="noStrike" spc="-1" dirty="0">
                <a:solidFill>
                  <a:srgbClr val="000000"/>
                </a:solidFill>
                <a:latin typeface="Times New Roman" panose="02020603050405020304" pitchFamily="18" charset="0"/>
                <a:ea typeface="Arial"/>
                <a:cs typeface="Times New Roman" panose="02020603050405020304" pitchFamily="18" charset="0"/>
              </a:rPr>
              <a:t>Irina </a:t>
            </a:r>
            <a:r>
              <a:rPr lang="en-US" sz="2000" b="0" i="1" strike="noStrike" spc="-1" dirty="0" err="1">
                <a:solidFill>
                  <a:srgbClr val="000000"/>
                </a:solidFill>
                <a:latin typeface="Times New Roman" panose="02020603050405020304" pitchFamily="18" charset="0"/>
                <a:ea typeface="Arial"/>
                <a:cs typeface="Times New Roman" panose="02020603050405020304" pitchFamily="18" charset="0"/>
              </a:rPr>
              <a:t>Varlamova</a:t>
            </a:r>
            <a:endParaRPr lang="en-US" sz="2000" b="0" strike="noStrike" spc="-1" dirty="0">
              <a:latin typeface="Times New Roman" panose="02020603050405020304" pitchFamily="18" charset="0"/>
              <a:cs typeface="Times New Roman" panose="02020603050405020304" pitchFamily="18" charset="0"/>
            </a:endParaRPr>
          </a:p>
          <a:p>
            <a:pPr marL="457200" indent="-228240" algn="r">
              <a:lnSpc>
                <a:spcPct val="90000"/>
              </a:lnSpc>
            </a:pPr>
            <a:r>
              <a:rPr lang="en-US" sz="2000" b="0" strike="noStrike" spc="-1" dirty="0">
                <a:solidFill>
                  <a:srgbClr val="000000"/>
                </a:solidFill>
                <a:latin typeface="Times New Roman" panose="02020603050405020304" pitchFamily="18" charset="0"/>
                <a:ea typeface="Arial"/>
                <a:cs typeface="Times New Roman" panose="02020603050405020304" pitchFamily="18" charset="0"/>
              </a:rPr>
              <a:t>Research Advisor: </a:t>
            </a:r>
            <a:r>
              <a:rPr lang="en-US" sz="2000" b="0" i="1" strike="noStrike" spc="-1" dirty="0" err="1">
                <a:solidFill>
                  <a:srgbClr val="000000"/>
                </a:solidFill>
                <a:latin typeface="Times New Roman" panose="02020603050405020304" pitchFamily="18" charset="0"/>
                <a:ea typeface="Arial"/>
                <a:cs typeface="Times New Roman" panose="02020603050405020304" pitchFamily="18" charset="0"/>
              </a:rPr>
              <a:t>Andriy</a:t>
            </a:r>
            <a:r>
              <a:rPr lang="en-US" sz="2000" b="0" i="1" strike="noStrike" spc="-1" dirty="0">
                <a:solidFill>
                  <a:srgbClr val="000000"/>
                </a:solidFill>
                <a:latin typeface="Times New Roman" panose="02020603050405020304" pitchFamily="18" charset="0"/>
                <a:ea typeface="Arial"/>
                <a:cs typeface="Times New Roman" panose="02020603050405020304" pitchFamily="18" charset="0"/>
              </a:rPr>
              <a:t> </a:t>
            </a:r>
            <a:r>
              <a:rPr lang="en-US" sz="2000" b="0" i="1" strike="noStrike" spc="-1" dirty="0" err="1">
                <a:solidFill>
                  <a:srgbClr val="000000"/>
                </a:solidFill>
                <a:latin typeface="Times New Roman" panose="02020603050405020304" pitchFamily="18" charset="0"/>
                <a:ea typeface="Arial"/>
                <a:cs typeface="Times New Roman" panose="02020603050405020304" pitchFamily="18" charset="0"/>
              </a:rPr>
              <a:t>Zhugayevych</a:t>
            </a:r>
            <a:endParaRPr lang="en-US" sz="2000" b="0" strike="noStrike" spc="-1" dirty="0">
              <a:latin typeface="Times New Roman" panose="02020603050405020304" pitchFamily="18" charset="0"/>
              <a:cs typeface="Times New Roman" panose="02020603050405020304" pitchFamily="18" charset="0"/>
            </a:endParaRPr>
          </a:p>
          <a:p>
            <a:pPr marL="457200" indent="-228240" algn="r">
              <a:lnSpc>
                <a:spcPct val="90000"/>
              </a:lnSpc>
            </a:pPr>
            <a:r>
              <a:rPr lang="en-US" sz="2000" b="0" strike="noStrike" spc="-1" dirty="0">
                <a:solidFill>
                  <a:srgbClr val="000000"/>
                </a:solidFill>
                <a:latin typeface="Times New Roman" panose="02020603050405020304" pitchFamily="18" charset="0"/>
                <a:ea typeface="Arial"/>
                <a:cs typeface="Times New Roman" panose="02020603050405020304" pitchFamily="18" charset="0"/>
              </a:rPr>
              <a:t>Co-Advisor:</a:t>
            </a:r>
            <a:r>
              <a:rPr lang="en-US" sz="2000" b="0" i="1" strike="noStrike" spc="-1" dirty="0">
                <a:solidFill>
                  <a:srgbClr val="000000"/>
                </a:solidFill>
                <a:latin typeface="Times New Roman" panose="02020603050405020304" pitchFamily="18" charset="0"/>
                <a:ea typeface="Arial"/>
                <a:cs typeface="Times New Roman" panose="02020603050405020304" pitchFamily="18" charset="0"/>
              </a:rPr>
              <a:t> Dmitry </a:t>
            </a:r>
            <a:r>
              <a:rPr lang="en-US" sz="2000" b="0" i="1" strike="noStrike" spc="-1" dirty="0" err="1">
                <a:solidFill>
                  <a:srgbClr val="000000"/>
                </a:solidFill>
                <a:latin typeface="Times New Roman" panose="02020603050405020304" pitchFamily="18" charset="0"/>
                <a:ea typeface="Arial"/>
                <a:cs typeface="Times New Roman" panose="02020603050405020304" pitchFamily="18" charset="0"/>
              </a:rPr>
              <a:t>Aksenov</a:t>
            </a:r>
            <a:endParaRPr lang="en-US" sz="2000" b="0" strike="noStrike" spc="-1" dirty="0">
              <a:latin typeface="Times New Roman" panose="02020603050405020304" pitchFamily="18" charset="0"/>
              <a:cs typeface="Times New Roman" panose="02020603050405020304" pitchFamily="18" charset="0"/>
            </a:endParaRPr>
          </a:p>
          <a:p>
            <a:pPr>
              <a:lnSpc>
                <a:spcPct val="90000"/>
              </a:lnSpc>
            </a:pPr>
            <a:endParaRPr lang="en-US" sz="2000" b="0" strike="noStrike" spc="-1" dirty="0">
              <a:latin typeface="Times New Roman" panose="02020603050405020304" pitchFamily="18" charset="0"/>
              <a:cs typeface="Times New Roman" panose="02020603050405020304" pitchFamily="18" charset="0"/>
            </a:endParaRPr>
          </a:p>
          <a:p>
            <a:pPr>
              <a:lnSpc>
                <a:spcPct val="90000"/>
              </a:lnSpc>
            </a:pPr>
            <a:endParaRPr lang="en-US" sz="2000" b="0" strike="noStrike" spc="-1" dirty="0">
              <a:latin typeface="Arial"/>
            </a:endParaRPr>
          </a:p>
          <a:p>
            <a:pPr>
              <a:lnSpc>
                <a:spcPct val="90000"/>
              </a:lnSpc>
            </a:pPr>
            <a:endParaRPr lang="en-US" sz="2000" b="0" strike="noStrike" spc="-1" dirty="0">
              <a:latin typeface="Arial"/>
            </a:endParaRPr>
          </a:p>
          <a:p>
            <a:pPr>
              <a:lnSpc>
                <a:spcPct val="90000"/>
              </a:lnSpc>
            </a:pPr>
            <a:endParaRPr lang="en-US" sz="2000" b="0" strike="noStrike" spc="-1" dirty="0">
              <a:latin typeface="Arial"/>
            </a:endParaRPr>
          </a:p>
          <a:p>
            <a:pPr>
              <a:lnSpc>
                <a:spcPct val="90000"/>
              </a:lnSpc>
            </a:pPr>
            <a:endParaRPr lang="en-US" sz="2000" b="0" strike="noStrike" spc="-1" dirty="0">
              <a:latin typeface="Arial"/>
            </a:endParaRPr>
          </a:p>
          <a:p>
            <a:pPr>
              <a:lnSpc>
                <a:spcPct val="90000"/>
              </a:lnSpc>
            </a:pPr>
            <a:endParaRPr lang="en-US" sz="2000" b="0" strike="noStrike" spc="-1" dirty="0">
              <a:latin typeface="Arial"/>
            </a:endParaRPr>
          </a:p>
        </p:txBody>
      </p:sp>
      <p:sp>
        <p:nvSpPr>
          <p:cNvPr id="47" name="CustomShape 4"/>
          <p:cNvSpPr/>
          <p:nvPr/>
        </p:nvSpPr>
        <p:spPr>
          <a:xfrm>
            <a:off x="2728440" y="6222680"/>
            <a:ext cx="6400440" cy="339840"/>
          </a:xfrm>
          <a:prstGeom prst="rect">
            <a:avLst/>
          </a:prstGeom>
          <a:noFill/>
          <a:ln>
            <a:noFill/>
          </a:ln>
        </p:spPr>
        <p:style>
          <a:lnRef idx="0">
            <a:scrgbClr r="0" g="0" b="0"/>
          </a:lnRef>
          <a:fillRef idx="0">
            <a:scrgbClr r="0" g="0" b="0"/>
          </a:fillRef>
          <a:effectRef idx="0">
            <a:scrgbClr r="0" g="0" b="0"/>
          </a:effectRef>
          <a:fontRef idx="minor"/>
        </p:style>
        <p:txBody>
          <a:bodyPr>
            <a:normAutofit fontScale="62500" lnSpcReduction="20000"/>
          </a:bodyPr>
          <a:lstStyle/>
          <a:p>
            <a:pPr algn="ctr">
              <a:lnSpc>
                <a:spcPct val="100000"/>
              </a:lnSpc>
              <a:spcBef>
                <a:spcPts val="799"/>
              </a:spcBef>
            </a:pPr>
            <a:r>
              <a:rPr lang="ru-RU" sz="3200" spc="-1" dirty="0">
                <a:solidFill>
                  <a:srgbClr val="595959"/>
                </a:solidFill>
                <a:latin typeface="Times New Roman" panose="02020603050405020304" pitchFamily="18" charset="0"/>
                <a:cs typeface="Times New Roman" panose="02020603050405020304" pitchFamily="18" charset="0"/>
              </a:rPr>
              <a:t>1</a:t>
            </a:r>
            <a:r>
              <a:rPr lang="ru-RU" sz="3200" b="0" strike="noStrike" spc="-1" dirty="0" smtClean="0">
                <a:solidFill>
                  <a:srgbClr val="595959"/>
                </a:solidFill>
                <a:latin typeface="Times New Roman" panose="02020603050405020304" pitchFamily="18" charset="0"/>
                <a:cs typeface="Times New Roman" panose="02020603050405020304" pitchFamily="18" charset="0"/>
              </a:rPr>
              <a:t>0 </a:t>
            </a:r>
            <a:r>
              <a:rPr lang="en-US" sz="3200" b="0" strike="noStrike" spc="-1" dirty="0" smtClean="0">
                <a:solidFill>
                  <a:srgbClr val="595959"/>
                </a:solidFill>
                <a:latin typeface="Times New Roman" panose="02020603050405020304" pitchFamily="18" charset="0"/>
                <a:cs typeface="Times New Roman" panose="02020603050405020304" pitchFamily="18" charset="0"/>
              </a:rPr>
              <a:t>June, </a:t>
            </a:r>
            <a:r>
              <a:rPr lang="en-US" sz="3200" b="0" strike="noStrike" spc="-1" dirty="0">
                <a:solidFill>
                  <a:srgbClr val="595959"/>
                </a:solidFill>
                <a:latin typeface="Times New Roman" panose="02020603050405020304" pitchFamily="18" charset="0"/>
                <a:cs typeface="Times New Roman" panose="02020603050405020304" pitchFamily="18" charset="0"/>
              </a:rPr>
              <a:t>2020</a:t>
            </a:r>
            <a:endParaRPr lang="en-US" sz="3200" b="0" strike="noStrike" spc="-1" dirty="0">
              <a:latin typeface="Times New Roman" panose="02020603050405020304" pitchFamily="18" charset="0"/>
              <a:cs typeface="Times New Roman" panose="02020603050405020304" pitchFamily="18" charset="0"/>
            </a:endParaRPr>
          </a:p>
          <a:p>
            <a:pPr algn="ctr">
              <a:lnSpc>
                <a:spcPct val="100000"/>
              </a:lnSpc>
              <a:spcBef>
                <a:spcPts val="799"/>
              </a:spcBef>
            </a:pPr>
            <a:endParaRPr lang="en-US" sz="3200" b="0" strike="noStrike" spc="-1" dirty="0">
              <a:latin typeface="Arial"/>
            </a:endParaRPr>
          </a:p>
        </p:txBody>
      </p:sp>
      <p:pic>
        <p:nvPicPr>
          <p:cNvPr id="3" name="Рисунок 2"/>
          <p:cNvPicPr>
            <a:picLocks noChangeAspect="1"/>
          </p:cNvPicPr>
          <p:nvPr/>
        </p:nvPicPr>
        <p:blipFill rotWithShape="1">
          <a:blip r:embed="rId3" cstate="print">
            <a:extLst>
              <a:ext uri="{28A0092B-C50C-407E-A947-70E740481C1C}">
                <a14:useLocalDpi xmlns:a14="http://schemas.microsoft.com/office/drawing/2010/main" val="0"/>
              </a:ext>
            </a:extLst>
          </a:blip>
          <a:srcRect l="20371" t="34613" r="20372" b="33333"/>
          <a:stretch/>
        </p:blipFill>
        <p:spPr>
          <a:xfrm>
            <a:off x="277091" y="313320"/>
            <a:ext cx="3990109" cy="134893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10"/>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p:cNvSpPr txBox="1"/>
          <p:nvPr/>
        </p:nvSpPr>
        <p:spPr>
          <a:xfrm>
            <a:off x="11545669" y="6105259"/>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10</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2" name="Заголовок 1"/>
          <p:cNvSpPr>
            <a:spLocks noGrp="1"/>
          </p:cNvSpPr>
          <p:nvPr>
            <p:ph type="title"/>
          </p:nvPr>
        </p:nvSpPr>
        <p:spPr>
          <a:xfrm>
            <a:off x="2386042" y="199815"/>
            <a:ext cx="7610884" cy="895418"/>
          </a:xfrm>
        </p:spPr>
        <p:txBody>
          <a:bodyPr/>
          <a:lstStyle/>
          <a:p>
            <a:r>
              <a:rPr lang="en-US" sz="4000" dirty="0">
                <a:latin typeface="Times New Roman" panose="02020603050405020304" pitchFamily="18" charset="0"/>
                <a:cs typeface="Times New Roman" panose="02020603050405020304" pitchFamily="18" charset="0"/>
              </a:rPr>
              <a:t>Structure of </a:t>
            </a:r>
            <a:r>
              <a:rPr lang="en-US" sz="4000" dirty="0">
                <a:latin typeface="Times New Roman" panose="02020603050405020304" pitchFamily="18" charset="0"/>
                <a:ea typeface="Verdana" panose="020B0604030504040204" pitchFamily="34" charset="0"/>
                <a:cs typeface="Times New Roman" panose="02020603050405020304" pitchFamily="18" charset="0"/>
              </a:rPr>
              <a:t>LiFePO</a:t>
            </a:r>
            <a:r>
              <a:rPr lang="en-US" sz="4000" baseline="-25000" dirty="0">
                <a:latin typeface="Times New Roman" panose="02020603050405020304" pitchFamily="18" charset="0"/>
                <a:ea typeface="Verdana" panose="020B0604030504040204" pitchFamily="34" charset="0"/>
                <a:cs typeface="Times New Roman" panose="02020603050405020304" pitchFamily="18" charset="0"/>
              </a:rPr>
              <a:t>4 </a:t>
            </a:r>
            <a:r>
              <a:rPr lang="en-US" sz="4000" dirty="0">
                <a:latin typeface="Times New Roman" panose="02020603050405020304" pitchFamily="18" charset="0"/>
                <a:cs typeface="Times New Roman" panose="02020603050405020304" pitchFamily="18" charset="0"/>
              </a:rPr>
              <a:t>with H defects</a:t>
            </a:r>
            <a:endParaRPr lang="ru-RU" sz="4000" dirty="0">
              <a:latin typeface="Times New Roman" panose="02020603050405020304" pitchFamily="18" charset="0"/>
              <a:cs typeface="Times New Roman" panose="02020603050405020304" pitchFamily="18" charset="0"/>
            </a:endParaRPr>
          </a:p>
        </p:txBody>
      </p:sp>
      <p:sp>
        <p:nvSpPr>
          <p:cNvPr id="4" name="Стрелка вправо 3"/>
          <p:cNvSpPr/>
          <p:nvPr/>
        </p:nvSpPr>
        <p:spPr>
          <a:xfrm>
            <a:off x="5647198" y="2877653"/>
            <a:ext cx="1088572" cy="54864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1266187" y="5122203"/>
            <a:ext cx="10699592" cy="1200329"/>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Unit cell </a:t>
            </a:r>
            <a:r>
              <a:rPr lang="en-US" dirty="0">
                <a:latin typeface="Times New Roman" panose="02020603050405020304" pitchFamily="18" charset="0"/>
                <a:cs typeface="Times New Roman" panose="02020603050405020304" pitchFamily="18" charset="0"/>
              </a:rPr>
              <a:t>of LiFePO</a:t>
            </a:r>
            <a:r>
              <a:rPr lang="en-US" baseline="-25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a:t>
            </a:r>
            <a:r>
              <a:rPr lang="en-US" spc="-1" dirty="0">
                <a:solidFill>
                  <a:srgbClr val="000000"/>
                </a:solidFill>
                <a:latin typeface="Times New Roman" panose="02020603050405020304" pitchFamily="18" charset="0"/>
                <a:ea typeface="Arial"/>
                <a:cs typeface="Times New Roman" panose="02020603050405020304" pitchFamily="18" charset="0"/>
              </a:rPr>
              <a:t>with </a:t>
            </a:r>
            <a:r>
              <a:rPr lang="en-US" dirty="0">
                <a:latin typeface="Times New Roman" panose="02020603050405020304" pitchFamily="18" charset="0"/>
                <a:cs typeface="Times New Roman" panose="02020603050405020304" pitchFamily="18" charset="0"/>
              </a:rPr>
              <a:t>25% </a:t>
            </a:r>
            <a:r>
              <a:rPr lang="en-US" dirty="0" smtClean="0">
                <a:latin typeface="Times New Roman" panose="02020603050405020304" pitchFamily="18" charset="0"/>
                <a:cs typeface="Times New Roman" panose="02020603050405020304" pitchFamily="18" charset="0"/>
              </a:rPr>
              <a:t>OH with phosphorus </a:t>
            </a:r>
            <a:r>
              <a:rPr lang="en-US" dirty="0">
                <a:latin typeface="Times New Roman" panose="02020603050405020304" pitchFamily="18" charset="0"/>
                <a:cs typeface="Times New Roman" panose="02020603050405020304" pitchFamily="18" charset="0"/>
              </a:rPr>
              <a:t>vacancy </a:t>
            </a:r>
            <a:r>
              <a:rPr lang="en-US" dirty="0" smtClean="0">
                <a:latin typeface="Times New Roman" panose="02020603050405020304" pitchFamily="18" charset="0"/>
                <a:cs typeface="Times New Roman" panose="02020603050405020304" pitchFamily="18" charset="0"/>
              </a:rPr>
              <a:t>on </a:t>
            </a:r>
            <a:r>
              <a:rPr lang="en-US" dirty="0">
                <a:latin typeface="Times New Roman" panose="02020603050405020304" pitchFamily="18" charset="0"/>
                <a:cs typeface="Times New Roman" panose="02020603050405020304" pitchFamily="18" charset="0"/>
              </a:rPr>
              <a:t>tetrahedral site </a:t>
            </a:r>
            <a:r>
              <a:rPr lang="en-US" spc="-1" dirty="0" smtClean="0">
                <a:solidFill>
                  <a:srgbClr val="000000"/>
                </a:solidFill>
                <a:latin typeface="Times New Roman" panose="02020603050405020304" pitchFamily="18" charset="0"/>
                <a:ea typeface="Arial"/>
                <a:cs typeface="Times New Roman" panose="02020603050405020304" pitchFamily="18" charset="0"/>
              </a:rPr>
              <a:t>LiFePO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dirty="0" smtClean="0">
                <a:latin typeface="Times New Roman" panose="02020603050405020304" pitchFamily="18" charset="0"/>
                <a:cs typeface="Times New Roman" panose="02020603050405020304" pitchFamily="18" charset="0"/>
              </a:rPr>
              <a:t> was </a:t>
            </a:r>
            <a:r>
              <a:rPr lang="en-US" dirty="0">
                <a:latin typeface="Times New Roman" panose="02020603050405020304" pitchFamily="18" charset="0"/>
                <a:cs typeface="Times New Roman" panose="02020603050405020304" pitchFamily="18" charset="0"/>
              </a:rPr>
              <a:t>created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There were four stages of the hydrogen distribution study: around each of oxygen in the phosphorus vacancy site (yellow triangle)</a:t>
            </a:r>
            <a:endParaRPr lang="ru-RU"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325" y="1592458"/>
            <a:ext cx="3644640" cy="3032520"/>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187" y="1316173"/>
            <a:ext cx="4316296" cy="3585090"/>
          </a:xfrm>
          <a:prstGeom prst="rect">
            <a:avLst/>
          </a:prstGeom>
        </p:spPr>
      </p:pic>
      <p:sp>
        <p:nvSpPr>
          <p:cNvPr id="13" name="Прямоугольник 12"/>
          <p:cNvSpPr/>
          <p:nvPr/>
        </p:nvSpPr>
        <p:spPr>
          <a:xfrm>
            <a:off x="2181847" y="1198360"/>
            <a:ext cx="2385589" cy="523220"/>
          </a:xfrm>
          <a:prstGeom prst="rect">
            <a:avLst/>
          </a:prstGeom>
        </p:spPr>
        <p:txBody>
          <a:bodyPr wrap="none">
            <a:spAutoFit/>
          </a:bodyPr>
          <a:lstStyle/>
          <a:p>
            <a:r>
              <a:rPr lang="en-US" sz="2800" dirty="0" smtClean="0">
                <a:latin typeface="Times New Roman" panose="02020603050405020304" pitchFamily="18" charset="0"/>
                <a:cs typeface="Times New Roman" panose="02020603050405020304" pitchFamily="18" charset="0"/>
              </a:rPr>
              <a:t>Initial structure</a:t>
            </a:r>
            <a:endParaRPr lang="ru-RU" sz="2800" dirty="0"/>
          </a:p>
        </p:txBody>
      </p:sp>
      <p:sp>
        <p:nvSpPr>
          <p:cNvPr id="14" name="Прямоугольник 13"/>
          <p:cNvSpPr/>
          <p:nvPr/>
        </p:nvSpPr>
        <p:spPr>
          <a:xfrm>
            <a:off x="7984299" y="1247425"/>
            <a:ext cx="2266967" cy="523220"/>
          </a:xfrm>
          <a:prstGeom prst="rect">
            <a:avLst/>
          </a:prstGeom>
        </p:spPr>
        <p:txBody>
          <a:bodyPr wrap="none">
            <a:spAutoFit/>
          </a:bodyPr>
          <a:lstStyle/>
          <a:p>
            <a:r>
              <a:rPr lang="en-US" sz="2800" dirty="0" smtClean="0">
                <a:latin typeface="Times New Roman" panose="02020603050405020304" pitchFamily="18" charset="0"/>
                <a:cs typeface="Times New Roman" panose="02020603050405020304" pitchFamily="18" charset="0"/>
              </a:rPr>
              <a:t>Final structure</a:t>
            </a:r>
            <a:endParaRPr lang="ru-RU" sz="2800" dirty="0"/>
          </a:p>
        </p:txBody>
      </p:sp>
    </p:spTree>
    <p:extLst>
      <p:ext uri="{BB962C8B-B14F-4D97-AF65-F5344CB8AC3E}">
        <p14:creationId xmlns:p14="http://schemas.microsoft.com/office/powerpoint/2010/main" val="32557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p:cNvSpPr txBox="1"/>
          <p:nvPr/>
        </p:nvSpPr>
        <p:spPr>
          <a:xfrm>
            <a:off x="11527197" y="6101800"/>
            <a:ext cx="620876"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11</a:t>
            </a:r>
            <a:endParaRPr lang="ru-RU" sz="2800" b="1" dirty="0">
              <a:solidFill>
                <a:schemeClr val="accent6"/>
              </a:solidFill>
              <a:latin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rotWithShape="1">
          <a:blip r:embed="rId3" cstate="print">
            <a:extLst>
              <a:ext uri="{28A0092B-C50C-407E-A947-70E740481C1C}">
                <a14:useLocalDpi xmlns:a14="http://schemas.microsoft.com/office/drawing/2010/main" val="0"/>
              </a:ext>
            </a:extLst>
          </a:blip>
          <a:srcRect l="12479" r="6883"/>
          <a:stretch/>
        </p:blipFill>
        <p:spPr>
          <a:xfrm>
            <a:off x="2114036" y="1419051"/>
            <a:ext cx="1711346" cy="1493107"/>
          </a:xfrm>
          <a:prstGeom prst="rect">
            <a:avLst/>
          </a:prstGeom>
        </p:spPr>
      </p:pic>
      <p:pic>
        <p:nvPicPr>
          <p:cNvPr id="8" name="Рисунок 7"/>
          <p:cNvPicPr>
            <a:picLocks noChangeAspect="1"/>
          </p:cNvPicPr>
          <p:nvPr/>
        </p:nvPicPr>
        <p:blipFill rotWithShape="1">
          <a:blip r:embed="rId4" cstate="print">
            <a:extLst>
              <a:ext uri="{28A0092B-C50C-407E-A947-70E740481C1C}">
                <a14:useLocalDpi xmlns:a14="http://schemas.microsoft.com/office/drawing/2010/main" val="0"/>
              </a:ext>
            </a:extLst>
          </a:blip>
          <a:srcRect l="13101" t="5651" r="15871" b="6126"/>
          <a:stretch/>
        </p:blipFill>
        <p:spPr>
          <a:xfrm>
            <a:off x="8456149" y="3097519"/>
            <a:ext cx="1712484" cy="1408852"/>
          </a:xfrm>
          <a:prstGeom prst="rect">
            <a:avLst/>
          </a:prstGeom>
        </p:spPr>
      </p:pic>
      <p:pic>
        <p:nvPicPr>
          <p:cNvPr id="9" name="Рисунок 8"/>
          <p:cNvPicPr>
            <a:picLocks noChangeAspect="1"/>
          </p:cNvPicPr>
          <p:nvPr/>
        </p:nvPicPr>
        <p:blipFill rotWithShape="1">
          <a:blip r:embed="rId5" cstate="print">
            <a:extLst>
              <a:ext uri="{28A0092B-C50C-407E-A947-70E740481C1C}">
                <a14:useLocalDpi xmlns:a14="http://schemas.microsoft.com/office/drawing/2010/main" val="0"/>
              </a:ext>
            </a:extLst>
          </a:blip>
          <a:srcRect l="16469" t="7349" r="11590" b="4517"/>
          <a:stretch/>
        </p:blipFill>
        <p:spPr>
          <a:xfrm>
            <a:off x="8456149" y="1349709"/>
            <a:ext cx="1699659" cy="1446755"/>
          </a:xfrm>
          <a:prstGeom prst="rect">
            <a:avLst/>
          </a:prstGeom>
        </p:spPr>
      </p:pic>
      <p:sp>
        <p:nvSpPr>
          <p:cNvPr id="10" name="Заголовок 1"/>
          <p:cNvSpPr txBox="1">
            <a:spLocks/>
          </p:cNvSpPr>
          <p:nvPr/>
        </p:nvSpPr>
        <p:spPr>
          <a:xfrm>
            <a:off x="1662543" y="127749"/>
            <a:ext cx="8834482" cy="895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latin typeface="Times New Roman" panose="02020603050405020304" pitchFamily="18" charset="0"/>
                <a:cs typeface="Times New Roman" panose="02020603050405020304" pitchFamily="18" charset="0"/>
              </a:rPr>
              <a:t>Structure of </a:t>
            </a:r>
            <a:r>
              <a:rPr lang="en-US" sz="4000" dirty="0" smtClean="0">
                <a:latin typeface="Times New Roman" panose="02020603050405020304" pitchFamily="18" charset="0"/>
                <a:ea typeface="Verdana" panose="020B0604030504040204" pitchFamily="34" charset="0"/>
                <a:cs typeface="Times New Roman" panose="02020603050405020304" pitchFamily="18" charset="0"/>
              </a:rPr>
              <a:t>Li(</a:t>
            </a:r>
            <a:r>
              <a:rPr lang="en-US" sz="4000" dirty="0" err="1" smtClean="0">
                <a:latin typeface="Times New Roman" panose="02020603050405020304" pitchFamily="18" charset="0"/>
                <a:ea typeface="Verdana" panose="020B0604030504040204" pitchFamily="34" charset="0"/>
                <a:cs typeface="Times New Roman" panose="02020603050405020304" pitchFamily="18" charset="0"/>
              </a:rPr>
              <a:t>Fe,Mn</a:t>
            </a:r>
            <a:r>
              <a:rPr lang="en-US" sz="4000" dirty="0" smtClean="0">
                <a:latin typeface="Times New Roman" panose="02020603050405020304" pitchFamily="18" charset="0"/>
                <a:ea typeface="Verdana" panose="020B0604030504040204" pitchFamily="34" charset="0"/>
                <a:cs typeface="Times New Roman" panose="02020603050405020304" pitchFamily="18" charset="0"/>
              </a:rPr>
              <a:t>)PO</a:t>
            </a:r>
            <a:r>
              <a:rPr lang="en-US" sz="4000" baseline="-25000" dirty="0" smtClean="0">
                <a:latin typeface="Times New Roman" panose="02020603050405020304" pitchFamily="18" charset="0"/>
                <a:ea typeface="Verdana" panose="020B0604030504040204" pitchFamily="34" charset="0"/>
                <a:cs typeface="Times New Roman" panose="02020603050405020304" pitchFamily="18" charset="0"/>
              </a:rPr>
              <a:t>4 </a:t>
            </a:r>
            <a:r>
              <a:rPr lang="en-US" sz="4000" dirty="0" smtClean="0">
                <a:latin typeface="Times New Roman" panose="02020603050405020304" pitchFamily="18" charset="0"/>
                <a:cs typeface="Times New Roman" panose="02020603050405020304" pitchFamily="18" charset="0"/>
              </a:rPr>
              <a:t>with H defects</a:t>
            </a:r>
            <a:endParaRPr lang="ru-RU" sz="4000" dirty="0">
              <a:latin typeface="Times New Roman" panose="02020603050405020304" pitchFamily="18" charset="0"/>
              <a:cs typeface="Times New Roman" panose="02020603050405020304" pitchFamily="18" charset="0"/>
            </a:endParaRPr>
          </a:p>
        </p:txBody>
      </p:sp>
      <p:sp>
        <p:nvSpPr>
          <p:cNvPr id="15" name="Прямоугольник 14"/>
          <p:cNvSpPr/>
          <p:nvPr/>
        </p:nvSpPr>
        <p:spPr>
          <a:xfrm>
            <a:off x="2157812" y="776148"/>
            <a:ext cx="1082348" cy="400110"/>
          </a:xfrm>
          <a:prstGeom prst="rect">
            <a:avLst/>
          </a:prstGeom>
        </p:spPr>
        <p:txBody>
          <a:bodyPr wrap="none">
            <a:spAutoFit/>
          </a:bodyPr>
          <a:lstStyle/>
          <a:p>
            <a:r>
              <a:rPr lang="en-US" sz="2000" dirty="0" smtClean="0">
                <a:latin typeface="Times New Roman" panose="02020603050405020304" pitchFamily="18" charset="0"/>
                <a:ea typeface="Verdana" panose="020B0604030504040204" pitchFamily="34" charset="0"/>
                <a:cs typeface="Times New Roman" panose="02020603050405020304" pitchFamily="18" charset="0"/>
              </a:rPr>
              <a:t>LiFePO</a:t>
            </a:r>
            <a:r>
              <a:rPr lang="en-US" sz="2000" baseline="-25000" dirty="0" smtClean="0">
                <a:latin typeface="Times New Roman" panose="02020603050405020304" pitchFamily="18" charset="0"/>
                <a:ea typeface="Verdana" panose="020B0604030504040204" pitchFamily="34" charset="0"/>
                <a:cs typeface="Times New Roman" panose="02020603050405020304" pitchFamily="18" charset="0"/>
              </a:rPr>
              <a:t>4</a:t>
            </a:r>
            <a:endParaRPr lang="ru-RU" sz="2000" dirty="0"/>
          </a:p>
        </p:txBody>
      </p:sp>
      <p:sp>
        <p:nvSpPr>
          <p:cNvPr id="16" name="Прямоугольник 15"/>
          <p:cNvSpPr/>
          <p:nvPr/>
        </p:nvSpPr>
        <p:spPr>
          <a:xfrm>
            <a:off x="8532392" y="730634"/>
            <a:ext cx="1181734" cy="400110"/>
          </a:xfrm>
          <a:prstGeom prst="rect">
            <a:avLst/>
          </a:prstGeom>
        </p:spPr>
        <p:txBody>
          <a:bodyPr wrap="none">
            <a:spAutoFit/>
          </a:bodyPr>
          <a:lstStyle/>
          <a:p>
            <a:r>
              <a:rPr lang="en-US" sz="2000" dirty="0" smtClean="0">
                <a:latin typeface="Times New Roman" panose="02020603050405020304" pitchFamily="18" charset="0"/>
                <a:ea typeface="Verdana" panose="020B0604030504040204" pitchFamily="34" charset="0"/>
                <a:cs typeface="Times New Roman" panose="02020603050405020304" pitchFamily="18" charset="0"/>
              </a:rPr>
              <a:t>LiMnPO</a:t>
            </a:r>
            <a:r>
              <a:rPr lang="en-US" sz="2000" baseline="-25000" dirty="0" smtClean="0">
                <a:latin typeface="Times New Roman" panose="02020603050405020304" pitchFamily="18" charset="0"/>
                <a:ea typeface="Verdana" panose="020B0604030504040204" pitchFamily="34" charset="0"/>
                <a:cs typeface="Times New Roman" panose="02020603050405020304" pitchFamily="18" charset="0"/>
              </a:rPr>
              <a:t>4</a:t>
            </a:r>
            <a:endParaRPr lang="ru-RU" sz="2000" dirty="0"/>
          </a:p>
        </p:txBody>
      </p:sp>
      <p:pic>
        <p:nvPicPr>
          <p:cNvPr id="5" name="Рисунок 4"/>
          <p:cNvPicPr>
            <a:picLocks noChangeAspect="1"/>
          </p:cNvPicPr>
          <p:nvPr/>
        </p:nvPicPr>
        <p:blipFill rotWithShape="1">
          <a:blip r:embed="rId6">
            <a:extLst>
              <a:ext uri="{28A0092B-C50C-407E-A947-70E740481C1C}">
                <a14:useLocalDpi xmlns:a14="http://schemas.microsoft.com/office/drawing/2010/main" val="0"/>
              </a:ext>
            </a:extLst>
          </a:blip>
          <a:srcRect l="15483" r="18669"/>
          <a:stretch/>
        </p:blipFill>
        <p:spPr>
          <a:xfrm>
            <a:off x="2029048" y="2870917"/>
            <a:ext cx="1769625" cy="1805071"/>
          </a:xfrm>
          <a:prstGeom prst="rect">
            <a:avLst/>
          </a:prstGeom>
        </p:spPr>
      </p:pic>
      <p:sp>
        <p:nvSpPr>
          <p:cNvPr id="62" name="Прямоугольник 61"/>
          <p:cNvSpPr/>
          <p:nvPr/>
        </p:nvSpPr>
        <p:spPr>
          <a:xfrm>
            <a:off x="924705" y="6296179"/>
            <a:ext cx="10572069" cy="424732"/>
          </a:xfrm>
          <a:prstGeom prst="rect">
            <a:avLst/>
          </a:prstGeom>
        </p:spPr>
        <p:txBody>
          <a:bodyPr wrap="square">
            <a:spAutoFit/>
          </a:bodyPr>
          <a:lstStyle/>
          <a:p>
            <a:pPr marL="285750" indent="-285750" algn="just">
              <a:lnSpc>
                <a:spcPct val="90000"/>
              </a:lnSpc>
              <a:buFont typeface="Wingdings" panose="05000000000000000000" pitchFamily="2" charset="2"/>
              <a:buChar char="ü"/>
            </a:pPr>
            <a:r>
              <a:rPr lang="en-US" sz="2400" spc="-1" dirty="0">
                <a:solidFill>
                  <a:srgbClr val="000000"/>
                </a:solidFill>
                <a:latin typeface="Times New Roman" panose="02020603050405020304" pitchFamily="18" charset="0"/>
                <a:ea typeface="Arial"/>
                <a:cs typeface="Times New Roman" panose="02020603050405020304" pitchFamily="18" charset="0"/>
              </a:rPr>
              <a:t>PES method shown possible configurations of OH defects within Li(</a:t>
            </a:r>
            <a:r>
              <a:rPr lang="en-US" sz="2400" spc="-1" dirty="0" err="1">
                <a:solidFill>
                  <a:srgbClr val="000000"/>
                </a:solidFill>
                <a:latin typeface="Times New Roman" panose="02020603050405020304" pitchFamily="18" charset="0"/>
                <a:ea typeface="Arial"/>
                <a:cs typeface="Times New Roman" panose="02020603050405020304" pitchFamily="18" charset="0"/>
              </a:rPr>
              <a:t>Fe,Mn</a:t>
            </a:r>
            <a:r>
              <a:rPr lang="en-US" sz="2400" spc="-1" dirty="0">
                <a:solidFill>
                  <a:srgbClr val="000000"/>
                </a:solidFill>
                <a:latin typeface="Times New Roman" panose="02020603050405020304" pitchFamily="18" charset="0"/>
                <a:ea typeface="Arial"/>
                <a:cs typeface="Times New Roman" panose="02020603050405020304" pitchFamily="18" charset="0"/>
              </a:rPr>
              <a:t>)PO</a:t>
            </a:r>
            <a:r>
              <a:rPr lang="en-US" sz="2400" spc="-1" baseline="-25000" dirty="0">
                <a:solidFill>
                  <a:srgbClr val="000000"/>
                </a:solidFill>
                <a:latin typeface="Times New Roman" panose="02020603050405020304" pitchFamily="18" charset="0"/>
                <a:ea typeface="Arial"/>
                <a:cs typeface="Times New Roman" panose="02020603050405020304" pitchFamily="18" charset="0"/>
              </a:rPr>
              <a:t>4</a:t>
            </a:r>
          </a:p>
        </p:txBody>
      </p:sp>
      <p:grpSp>
        <p:nvGrpSpPr>
          <p:cNvPr id="41" name="Группа 40"/>
          <p:cNvGrpSpPr/>
          <p:nvPr/>
        </p:nvGrpSpPr>
        <p:grpSpPr>
          <a:xfrm>
            <a:off x="5284600" y="730634"/>
            <a:ext cx="1556298" cy="5614735"/>
            <a:chOff x="5181244" y="746548"/>
            <a:chExt cx="1556298" cy="5614735"/>
          </a:xfrm>
        </p:grpSpPr>
        <p:cxnSp>
          <p:nvCxnSpPr>
            <p:cNvPr id="42" name="Прямая соединительная линия 41"/>
            <p:cNvCxnSpPr/>
            <p:nvPr/>
          </p:nvCxnSpPr>
          <p:spPr>
            <a:xfrm flipH="1">
              <a:off x="5774635" y="756360"/>
              <a:ext cx="122732" cy="366248"/>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cxnSp>
          <p:nvCxnSpPr>
            <p:cNvPr id="44" name="Прямая соединительная линия 43"/>
            <p:cNvCxnSpPr/>
            <p:nvPr/>
          </p:nvCxnSpPr>
          <p:spPr>
            <a:xfrm>
              <a:off x="5869359" y="768382"/>
              <a:ext cx="167988" cy="366248"/>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grpSp>
          <p:nvGrpSpPr>
            <p:cNvPr id="46" name="Группа 45"/>
            <p:cNvGrpSpPr/>
            <p:nvPr/>
          </p:nvGrpSpPr>
          <p:grpSpPr>
            <a:xfrm>
              <a:off x="5181244" y="746548"/>
              <a:ext cx="1556298" cy="5614735"/>
              <a:chOff x="5181244" y="963124"/>
              <a:chExt cx="1556298" cy="5614735"/>
            </a:xfrm>
          </p:grpSpPr>
          <p:cxnSp>
            <p:nvCxnSpPr>
              <p:cNvPr id="47" name="Прямая соединительная линия 46"/>
              <p:cNvCxnSpPr/>
              <p:nvPr/>
            </p:nvCxnSpPr>
            <p:spPr>
              <a:xfrm>
                <a:off x="5888402" y="996986"/>
                <a:ext cx="8965" cy="5580873"/>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sp>
            <p:nvSpPr>
              <p:cNvPr id="52" name="TextBox 51"/>
              <p:cNvSpPr txBox="1"/>
              <p:nvPr/>
            </p:nvSpPr>
            <p:spPr>
              <a:xfrm>
                <a:off x="5953353" y="963124"/>
                <a:ext cx="784189" cy="400110"/>
              </a:xfrm>
              <a:prstGeom prst="rect">
                <a:avLst/>
              </a:prstGeom>
              <a:noFill/>
            </p:spPr>
            <p:txBody>
              <a:bodyPr wrap="none" rtlCol="0">
                <a:spAutoFit/>
              </a:bodyPr>
              <a:lstStyle/>
              <a:p>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E, eV</a:t>
                </a:r>
                <a:endParaRPr lang="ru-RU"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5497998" y="5824234"/>
                <a:ext cx="312906"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a:t>
                </a:r>
                <a:endParaRPr lang="ru-RU" sz="2000" b="1"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5319099" y="3876138"/>
                <a:ext cx="50526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0.1</a:t>
                </a:r>
                <a:endParaRPr lang="ru-RU" sz="2000" b="1" dirty="0">
                  <a:latin typeface="Times New Roman" panose="02020603050405020304" pitchFamily="18" charset="0"/>
                  <a:cs typeface="Times New Roman" panose="02020603050405020304" pitchFamily="18" charset="0"/>
                </a:endParaRPr>
              </a:p>
            </p:txBody>
          </p:sp>
          <p:sp>
            <p:nvSpPr>
              <p:cNvPr id="56" name="TextBox 55"/>
              <p:cNvSpPr txBox="1"/>
              <p:nvPr/>
            </p:nvSpPr>
            <p:spPr>
              <a:xfrm>
                <a:off x="5181244" y="2089665"/>
                <a:ext cx="63350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1.22</a:t>
                </a:r>
                <a:endParaRPr lang="ru-RU" sz="2000" b="1" dirty="0">
                  <a:latin typeface="Times New Roman" panose="02020603050405020304" pitchFamily="18" charset="0"/>
                  <a:cs typeface="Times New Roman" panose="02020603050405020304" pitchFamily="18" charset="0"/>
                </a:endParaRPr>
              </a:p>
            </p:txBody>
          </p:sp>
          <p:sp>
            <p:nvSpPr>
              <p:cNvPr id="59" name="TextBox 58"/>
              <p:cNvSpPr txBox="1"/>
              <p:nvPr/>
            </p:nvSpPr>
            <p:spPr>
              <a:xfrm>
                <a:off x="5916410" y="5824234"/>
                <a:ext cx="312906"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a:t>
                </a:r>
                <a:endParaRPr lang="ru-RU" sz="2000" b="1" dirty="0">
                  <a:latin typeface="Times New Roman" panose="02020603050405020304" pitchFamily="18" charset="0"/>
                  <a:cs typeface="Times New Roman" panose="02020603050405020304" pitchFamily="18" charset="0"/>
                </a:endParaRPr>
              </a:p>
            </p:txBody>
          </p:sp>
          <p:sp>
            <p:nvSpPr>
              <p:cNvPr id="63" name="TextBox 62"/>
              <p:cNvSpPr txBox="1"/>
              <p:nvPr/>
            </p:nvSpPr>
            <p:spPr>
              <a:xfrm>
                <a:off x="5953353" y="3894705"/>
                <a:ext cx="63350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0.02</a:t>
                </a:r>
                <a:endParaRPr lang="ru-RU" sz="2000" b="1" dirty="0">
                  <a:latin typeface="Times New Roman" panose="02020603050405020304" pitchFamily="18" charset="0"/>
                  <a:cs typeface="Times New Roman" panose="02020603050405020304" pitchFamily="18" charset="0"/>
                </a:endParaRPr>
              </a:p>
            </p:txBody>
          </p:sp>
          <p:sp>
            <p:nvSpPr>
              <p:cNvPr id="64" name="TextBox 63"/>
              <p:cNvSpPr txBox="1"/>
              <p:nvPr/>
            </p:nvSpPr>
            <p:spPr>
              <a:xfrm>
                <a:off x="5953353" y="2089665"/>
                <a:ext cx="63350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0.08</a:t>
                </a:r>
                <a:endParaRPr lang="ru-RU" sz="2000" b="1" dirty="0">
                  <a:latin typeface="Times New Roman" panose="02020603050405020304" pitchFamily="18" charset="0"/>
                  <a:cs typeface="Times New Roman" panose="02020603050405020304" pitchFamily="18" charset="0"/>
                </a:endParaRPr>
              </a:p>
            </p:txBody>
          </p:sp>
        </p:grpSp>
      </p:grpSp>
      <p:pic>
        <p:nvPicPr>
          <p:cNvPr id="11" name="Рисунок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25782" y="4815588"/>
            <a:ext cx="2123744" cy="1480591"/>
          </a:xfrm>
          <a:prstGeom prst="rect">
            <a:avLst/>
          </a:prstGeom>
        </p:spPr>
      </p:pic>
      <p:pic>
        <p:nvPicPr>
          <p:cNvPr id="12" name="Рисунок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7517" y="4515681"/>
            <a:ext cx="2668095" cy="1830388"/>
          </a:xfrm>
          <a:prstGeom prst="rect">
            <a:avLst/>
          </a:prstGeom>
        </p:spPr>
      </p:pic>
      <p:sp>
        <p:nvSpPr>
          <p:cNvPr id="81" name="Прямоугольник 80"/>
          <p:cNvSpPr/>
          <p:nvPr/>
        </p:nvSpPr>
        <p:spPr>
          <a:xfrm>
            <a:off x="7874982" y="4550623"/>
            <a:ext cx="2661942" cy="17575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Прямоугольник 81"/>
          <p:cNvSpPr/>
          <p:nvPr/>
        </p:nvSpPr>
        <p:spPr>
          <a:xfrm>
            <a:off x="1611995" y="4713016"/>
            <a:ext cx="2661942" cy="16094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924705" y="776148"/>
            <a:ext cx="10341172" cy="5546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60" name="Группа 59"/>
          <p:cNvGrpSpPr/>
          <p:nvPr/>
        </p:nvGrpSpPr>
        <p:grpSpPr>
          <a:xfrm>
            <a:off x="1480336" y="2485822"/>
            <a:ext cx="3517788" cy="2714333"/>
            <a:chOff x="1296265" y="1560712"/>
            <a:chExt cx="3517788" cy="2714333"/>
          </a:xfrm>
        </p:grpSpPr>
        <p:grpSp>
          <p:nvGrpSpPr>
            <p:cNvPr id="37" name="Группа 36"/>
            <p:cNvGrpSpPr/>
            <p:nvPr/>
          </p:nvGrpSpPr>
          <p:grpSpPr>
            <a:xfrm>
              <a:off x="1296265" y="1560712"/>
              <a:ext cx="3517788" cy="2714333"/>
              <a:chOff x="1258282" y="1577469"/>
              <a:chExt cx="3517788" cy="2714333"/>
            </a:xfrm>
          </p:grpSpPr>
          <p:grpSp>
            <p:nvGrpSpPr>
              <p:cNvPr id="27" name="Группа 26"/>
              <p:cNvGrpSpPr/>
              <p:nvPr/>
            </p:nvGrpSpPr>
            <p:grpSpPr>
              <a:xfrm>
                <a:off x="1350857" y="1577469"/>
                <a:ext cx="3305334" cy="2714333"/>
                <a:chOff x="1068447" y="1853117"/>
                <a:chExt cx="2032443" cy="1736436"/>
              </a:xfrm>
            </p:grpSpPr>
            <p:pic>
              <p:nvPicPr>
                <p:cNvPr id="4" name="Рисунок 3"/>
                <p:cNvPicPr>
                  <a:picLocks noChangeAspect="1"/>
                </p:cNvPicPr>
                <p:nvPr/>
              </p:nvPicPr>
              <p:blipFill rotWithShape="1">
                <a:blip r:embed="rId9" cstate="print">
                  <a:extLst>
                    <a:ext uri="{28A0092B-C50C-407E-A947-70E740481C1C}">
                      <a14:useLocalDpi xmlns:a14="http://schemas.microsoft.com/office/drawing/2010/main" val="0"/>
                    </a:ext>
                  </a:extLst>
                </a:blip>
                <a:srcRect l="11538" r="6862"/>
                <a:stretch/>
              </p:blipFill>
              <p:spPr>
                <a:xfrm>
                  <a:off x="1068447" y="1853117"/>
                  <a:ext cx="2032443" cy="1736436"/>
                </a:xfrm>
                <a:prstGeom prst="rect">
                  <a:avLst/>
                </a:prstGeom>
              </p:spPr>
            </p:pic>
            <p:cxnSp>
              <p:nvCxnSpPr>
                <p:cNvPr id="17" name="Прямая со стрелкой 16"/>
                <p:cNvCxnSpPr/>
                <p:nvPr/>
              </p:nvCxnSpPr>
              <p:spPr>
                <a:xfrm flipH="1">
                  <a:off x="1431757" y="2911643"/>
                  <a:ext cx="206722" cy="26469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a:off x="2560731" y="2911643"/>
                  <a:ext cx="180555" cy="26469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flipH="1">
                  <a:off x="1862891" y="2887579"/>
                  <a:ext cx="92197" cy="2045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flipH="1">
                  <a:off x="1614415" y="2081693"/>
                  <a:ext cx="31660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Прямоугольник 27"/>
              <p:cNvSpPr/>
              <p:nvPr/>
            </p:nvSpPr>
            <p:spPr>
              <a:xfrm>
                <a:off x="1258282" y="3144890"/>
                <a:ext cx="851515" cy="369332"/>
              </a:xfrm>
              <a:prstGeom prst="rect">
                <a:avLst/>
              </a:prstGeom>
            </p:spPr>
            <p:txBody>
              <a:bodyPr wrap="none">
                <a:spAutoFit/>
              </a:bodyPr>
              <a:lstStyle/>
              <a:p>
                <a:pPr algn="ctr"/>
                <a:r>
                  <a:rPr lang="en-US" dirty="0" smtClean="0"/>
                  <a:t>0.99 Å</a:t>
                </a:r>
                <a:endParaRPr lang="ru-RU" dirty="0"/>
              </a:p>
            </p:txBody>
          </p:sp>
          <p:sp>
            <p:nvSpPr>
              <p:cNvPr id="29" name="Прямоугольник 28"/>
              <p:cNvSpPr/>
              <p:nvPr/>
            </p:nvSpPr>
            <p:spPr>
              <a:xfrm>
                <a:off x="2814402" y="3169696"/>
                <a:ext cx="851515" cy="369332"/>
              </a:xfrm>
              <a:prstGeom prst="rect">
                <a:avLst/>
              </a:prstGeom>
            </p:spPr>
            <p:txBody>
              <a:bodyPr wrap="none">
                <a:spAutoFit/>
              </a:bodyPr>
              <a:lstStyle/>
              <a:p>
                <a:pPr algn="ctr"/>
                <a:r>
                  <a:rPr lang="en-US" dirty="0" smtClean="0"/>
                  <a:t>0.99 Å</a:t>
                </a:r>
                <a:endParaRPr lang="ru-RU" dirty="0"/>
              </a:p>
            </p:txBody>
          </p:sp>
          <p:sp>
            <p:nvSpPr>
              <p:cNvPr id="30" name="Прямоугольник 29"/>
              <p:cNvSpPr/>
              <p:nvPr/>
            </p:nvSpPr>
            <p:spPr>
              <a:xfrm>
                <a:off x="3924555" y="3141504"/>
                <a:ext cx="851515" cy="369332"/>
              </a:xfrm>
              <a:prstGeom prst="rect">
                <a:avLst/>
              </a:prstGeom>
            </p:spPr>
            <p:txBody>
              <a:bodyPr wrap="none">
                <a:spAutoFit/>
              </a:bodyPr>
              <a:lstStyle/>
              <a:p>
                <a:pPr algn="ctr"/>
                <a:r>
                  <a:rPr lang="en-US" dirty="0" smtClean="0"/>
                  <a:t>1.00 Å</a:t>
                </a:r>
                <a:endParaRPr lang="ru-RU" dirty="0"/>
              </a:p>
            </p:txBody>
          </p:sp>
          <p:sp>
            <p:nvSpPr>
              <p:cNvPr id="31" name="Прямоугольник 30"/>
              <p:cNvSpPr/>
              <p:nvPr/>
            </p:nvSpPr>
            <p:spPr>
              <a:xfrm>
                <a:off x="1946322" y="2084334"/>
                <a:ext cx="851515" cy="369332"/>
              </a:xfrm>
              <a:prstGeom prst="rect">
                <a:avLst/>
              </a:prstGeom>
            </p:spPr>
            <p:txBody>
              <a:bodyPr wrap="none">
                <a:spAutoFit/>
              </a:bodyPr>
              <a:lstStyle/>
              <a:p>
                <a:pPr algn="ctr"/>
                <a:r>
                  <a:rPr lang="en-US" dirty="0" smtClean="0"/>
                  <a:t>0.99 Å</a:t>
                </a:r>
                <a:endParaRPr lang="ru-RU" dirty="0"/>
              </a:p>
            </p:txBody>
          </p:sp>
          <p:cxnSp>
            <p:nvCxnSpPr>
              <p:cNvPr id="32" name="Прямая со стрелкой 31"/>
              <p:cNvCxnSpPr/>
              <p:nvPr/>
            </p:nvCxnSpPr>
            <p:spPr>
              <a:xfrm>
                <a:off x="3106090" y="2135491"/>
                <a:ext cx="511699" cy="837538"/>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p:cNvCxnSpPr/>
              <p:nvPr/>
            </p:nvCxnSpPr>
            <p:spPr>
              <a:xfrm flipH="1">
                <a:off x="2381429" y="2178781"/>
                <a:ext cx="469205" cy="80732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 name="Прямоугольник 37"/>
            <p:cNvSpPr/>
            <p:nvPr/>
          </p:nvSpPr>
          <p:spPr>
            <a:xfrm>
              <a:off x="3219857" y="2174821"/>
              <a:ext cx="851515" cy="369332"/>
            </a:xfrm>
            <a:prstGeom prst="rect">
              <a:avLst/>
            </a:prstGeom>
          </p:spPr>
          <p:txBody>
            <a:bodyPr wrap="none">
              <a:spAutoFit/>
            </a:bodyPr>
            <a:lstStyle/>
            <a:p>
              <a:pPr algn="ctr"/>
              <a:r>
                <a:rPr lang="en-US" dirty="0" smtClean="0"/>
                <a:t>1.77 Å</a:t>
              </a:r>
              <a:endParaRPr lang="ru-RU" dirty="0"/>
            </a:p>
          </p:txBody>
        </p:sp>
        <p:sp>
          <p:nvSpPr>
            <p:cNvPr id="39" name="Прямоугольник 38"/>
            <p:cNvSpPr/>
            <p:nvPr/>
          </p:nvSpPr>
          <p:spPr>
            <a:xfrm>
              <a:off x="1684039" y="2548547"/>
              <a:ext cx="851515" cy="369332"/>
            </a:xfrm>
            <a:prstGeom prst="rect">
              <a:avLst/>
            </a:prstGeom>
          </p:spPr>
          <p:txBody>
            <a:bodyPr wrap="none">
              <a:spAutoFit/>
            </a:bodyPr>
            <a:lstStyle/>
            <a:p>
              <a:pPr algn="ctr"/>
              <a:r>
                <a:rPr lang="en-US" dirty="0" smtClean="0"/>
                <a:t>1.82 Å</a:t>
              </a:r>
              <a:endParaRPr lang="ru-RU" dirty="0"/>
            </a:p>
          </p:txBody>
        </p:sp>
      </p:grpSp>
      <p:grpSp>
        <p:nvGrpSpPr>
          <p:cNvPr id="61" name="Группа 60"/>
          <p:cNvGrpSpPr/>
          <p:nvPr/>
        </p:nvGrpSpPr>
        <p:grpSpPr>
          <a:xfrm>
            <a:off x="7511127" y="1969477"/>
            <a:ext cx="3404364" cy="3239519"/>
            <a:chOff x="7278357" y="1336039"/>
            <a:chExt cx="3101522" cy="3230119"/>
          </a:xfrm>
        </p:grpSpPr>
        <p:pic>
          <p:nvPicPr>
            <p:cNvPr id="7" name="Рисунок 6"/>
            <p:cNvPicPr>
              <a:picLocks noChangeAspect="1"/>
            </p:cNvPicPr>
            <p:nvPr/>
          </p:nvPicPr>
          <p:blipFill rotWithShape="1">
            <a:blip r:embed="rId8">
              <a:extLst>
                <a:ext uri="{28A0092B-C50C-407E-A947-70E740481C1C}">
                  <a14:useLocalDpi xmlns:a14="http://schemas.microsoft.com/office/drawing/2010/main" val="0"/>
                </a:ext>
              </a:extLst>
            </a:blip>
            <a:srcRect l="19707" r="21229"/>
            <a:stretch/>
          </p:blipFill>
          <p:spPr>
            <a:xfrm>
              <a:off x="7704115" y="1336039"/>
              <a:ext cx="2675764" cy="3107862"/>
            </a:xfrm>
            <a:prstGeom prst="rect">
              <a:avLst/>
            </a:prstGeom>
          </p:spPr>
        </p:pic>
        <p:cxnSp>
          <p:nvCxnSpPr>
            <p:cNvPr id="40" name="Прямая со стрелкой 39"/>
            <p:cNvCxnSpPr/>
            <p:nvPr/>
          </p:nvCxnSpPr>
          <p:spPr>
            <a:xfrm flipH="1">
              <a:off x="8087522" y="3539028"/>
              <a:ext cx="154110" cy="41376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Прямая со стрелкой 42"/>
            <p:cNvCxnSpPr/>
            <p:nvPr/>
          </p:nvCxnSpPr>
          <p:spPr>
            <a:xfrm flipH="1">
              <a:off x="9388865" y="4030139"/>
              <a:ext cx="399691" cy="3811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p:nvPr/>
          </p:nvCxnSpPr>
          <p:spPr>
            <a:xfrm flipH="1">
              <a:off x="9012212" y="1683531"/>
              <a:ext cx="168094" cy="35432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Прямоугольник 47"/>
            <p:cNvSpPr/>
            <p:nvPr/>
          </p:nvSpPr>
          <p:spPr>
            <a:xfrm>
              <a:off x="7278357" y="3499114"/>
              <a:ext cx="851515" cy="369332"/>
            </a:xfrm>
            <a:prstGeom prst="rect">
              <a:avLst/>
            </a:prstGeom>
          </p:spPr>
          <p:txBody>
            <a:bodyPr wrap="none">
              <a:spAutoFit/>
            </a:bodyPr>
            <a:lstStyle/>
            <a:p>
              <a:pPr algn="ctr"/>
              <a:r>
                <a:rPr lang="en-US" dirty="0" smtClean="0"/>
                <a:t>0.98 Å</a:t>
              </a:r>
              <a:endParaRPr lang="ru-RU" dirty="0"/>
            </a:p>
          </p:txBody>
        </p:sp>
        <p:sp>
          <p:nvSpPr>
            <p:cNvPr id="49" name="Прямоугольник 48"/>
            <p:cNvSpPr/>
            <p:nvPr/>
          </p:nvSpPr>
          <p:spPr>
            <a:xfrm>
              <a:off x="9219008" y="4196826"/>
              <a:ext cx="851515" cy="369332"/>
            </a:xfrm>
            <a:prstGeom prst="rect">
              <a:avLst/>
            </a:prstGeom>
          </p:spPr>
          <p:txBody>
            <a:bodyPr wrap="none">
              <a:spAutoFit/>
            </a:bodyPr>
            <a:lstStyle/>
            <a:p>
              <a:pPr algn="ctr"/>
              <a:r>
                <a:rPr lang="en-US" dirty="0" smtClean="0"/>
                <a:t>1.00 Å</a:t>
              </a:r>
              <a:endParaRPr lang="ru-RU" dirty="0"/>
            </a:p>
          </p:txBody>
        </p:sp>
        <p:sp>
          <p:nvSpPr>
            <p:cNvPr id="50" name="Прямоугольник 49"/>
            <p:cNvSpPr/>
            <p:nvPr/>
          </p:nvSpPr>
          <p:spPr>
            <a:xfrm>
              <a:off x="9063235" y="1837356"/>
              <a:ext cx="851515" cy="369332"/>
            </a:xfrm>
            <a:prstGeom prst="rect">
              <a:avLst/>
            </a:prstGeom>
          </p:spPr>
          <p:txBody>
            <a:bodyPr wrap="none">
              <a:spAutoFit/>
            </a:bodyPr>
            <a:lstStyle/>
            <a:p>
              <a:pPr algn="ctr"/>
              <a:r>
                <a:rPr lang="en-US" dirty="0" smtClean="0"/>
                <a:t>0.98 Å</a:t>
              </a:r>
              <a:endParaRPr lang="ru-RU" dirty="0"/>
            </a:p>
          </p:txBody>
        </p:sp>
        <p:cxnSp>
          <p:nvCxnSpPr>
            <p:cNvPr id="51" name="Прямая со стрелкой 50"/>
            <p:cNvCxnSpPr/>
            <p:nvPr/>
          </p:nvCxnSpPr>
          <p:spPr>
            <a:xfrm flipH="1">
              <a:off x="8395254" y="2397707"/>
              <a:ext cx="399830" cy="956655"/>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Прямая со стрелкой 53"/>
            <p:cNvCxnSpPr/>
            <p:nvPr/>
          </p:nvCxnSpPr>
          <p:spPr>
            <a:xfrm flipV="1">
              <a:off x="8265695" y="4064469"/>
              <a:ext cx="862109" cy="2217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Прямоугольник 56"/>
            <p:cNvSpPr/>
            <p:nvPr/>
          </p:nvSpPr>
          <p:spPr>
            <a:xfrm>
              <a:off x="7815874" y="2538706"/>
              <a:ext cx="851515" cy="369332"/>
            </a:xfrm>
            <a:prstGeom prst="rect">
              <a:avLst/>
            </a:prstGeom>
          </p:spPr>
          <p:txBody>
            <a:bodyPr wrap="none">
              <a:spAutoFit/>
            </a:bodyPr>
            <a:lstStyle/>
            <a:p>
              <a:pPr algn="ctr"/>
              <a:r>
                <a:rPr lang="en-US" dirty="0" smtClean="0"/>
                <a:t>2.21 Å</a:t>
              </a:r>
              <a:endParaRPr lang="ru-RU" dirty="0"/>
            </a:p>
          </p:txBody>
        </p:sp>
        <p:sp>
          <p:nvSpPr>
            <p:cNvPr id="58" name="Прямоугольник 57"/>
            <p:cNvSpPr/>
            <p:nvPr/>
          </p:nvSpPr>
          <p:spPr>
            <a:xfrm>
              <a:off x="8260407" y="4124168"/>
              <a:ext cx="851515" cy="369332"/>
            </a:xfrm>
            <a:prstGeom prst="rect">
              <a:avLst/>
            </a:prstGeom>
          </p:spPr>
          <p:txBody>
            <a:bodyPr wrap="none">
              <a:spAutoFit/>
            </a:bodyPr>
            <a:lstStyle/>
            <a:p>
              <a:pPr algn="ctr"/>
              <a:r>
                <a:rPr lang="en-US" dirty="0" smtClean="0"/>
                <a:t>1.85 Å</a:t>
              </a:r>
              <a:endParaRPr lang="ru-RU" dirty="0"/>
            </a:p>
          </p:txBody>
        </p:sp>
      </p:grpSp>
      <p:sp>
        <p:nvSpPr>
          <p:cNvPr id="84" name="Прямоугольник 83"/>
          <p:cNvSpPr/>
          <p:nvPr/>
        </p:nvSpPr>
        <p:spPr>
          <a:xfrm>
            <a:off x="2177085" y="776148"/>
            <a:ext cx="1082348" cy="400110"/>
          </a:xfrm>
          <a:prstGeom prst="rect">
            <a:avLst/>
          </a:prstGeom>
        </p:spPr>
        <p:txBody>
          <a:bodyPr wrap="none">
            <a:spAutoFit/>
          </a:bodyPr>
          <a:lstStyle/>
          <a:p>
            <a:r>
              <a:rPr lang="en-US" sz="2000" dirty="0" smtClean="0">
                <a:latin typeface="Times New Roman" panose="02020603050405020304" pitchFamily="18" charset="0"/>
                <a:ea typeface="Verdana" panose="020B0604030504040204" pitchFamily="34" charset="0"/>
                <a:cs typeface="Times New Roman" panose="02020603050405020304" pitchFamily="18" charset="0"/>
              </a:rPr>
              <a:t>LiFePO</a:t>
            </a:r>
            <a:r>
              <a:rPr lang="en-US" sz="2000" baseline="-25000" dirty="0" smtClean="0">
                <a:latin typeface="Times New Roman" panose="02020603050405020304" pitchFamily="18" charset="0"/>
                <a:ea typeface="Verdana" panose="020B0604030504040204" pitchFamily="34" charset="0"/>
                <a:cs typeface="Times New Roman" panose="02020603050405020304" pitchFamily="18" charset="0"/>
              </a:rPr>
              <a:t>4</a:t>
            </a:r>
            <a:endParaRPr lang="ru-RU" sz="2000" dirty="0"/>
          </a:p>
        </p:txBody>
      </p:sp>
      <p:sp>
        <p:nvSpPr>
          <p:cNvPr id="85" name="Прямоугольник 84"/>
          <p:cNvSpPr/>
          <p:nvPr/>
        </p:nvSpPr>
        <p:spPr>
          <a:xfrm>
            <a:off x="8532392" y="718840"/>
            <a:ext cx="1181734" cy="400110"/>
          </a:xfrm>
          <a:prstGeom prst="rect">
            <a:avLst/>
          </a:prstGeom>
        </p:spPr>
        <p:txBody>
          <a:bodyPr wrap="none">
            <a:spAutoFit/>
          </a:bodyPr>
          <a:lstStyle/>
          <a:p>
            <a:r>
              <a:rPr lang="en-US" sz="2000" dirty="0" smtClean="0">
                <a:latin typeface="Times New Roman" panose="02020603050405020304" pitchFamily="18" charset="0"/>
                <a:ea typeface="Verdana" panose="020B0604030504040204" pitchFamily="34" charset="0"/>
                <a:cs typeface="Times New Roman" panose="02020603050405020304" pitchFamily="18" charset="0"/>
              </a:rPr>
              <a:t>LiMnPO</a:t>
            </a:r>
            <a:r>
              <a:rPr lang="en-US" sz="2000" baseline="-25000" dirty="0" smtClean="0">
                <a:latin typeface="Times New Roman" panose="02020603050405020304" pitchFamily="18" charset="0"/>
                <a:ea typeface="Verdana" panose="020B0604030504040204" pitchFamily="34" charset="0"/>
                <a:cs typeface="Times New Roman" panose="02020603050405020304" pitchFamily="18" charset="0"/>
              </a:rPr>
              <a:t>4</a:t>
            </a:r>
            <a:endParaRPr lang="ru-RU" sz="2000" dirty="0"/>
          </a:p>
        </p:txBody>
      </p:sp>
    </p:spTree>
    <p:extLst>
      <p:ext uri="{BB962C8B-B14F-4D97-AF65-F5344CB8AC3E}">
        <p14:creationId xmlns:p14="http://schemas.microsoft.com/office/powerpoint/2010/main" val="325109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1" grpId="0" animBg="1"/>
      <p:bldP spid="82" grpId="0" animBg="1"/>
      <p:bldP spid="18" grpId="0" animBg="1"/>
      <p:bldP spid="84" grpId="0"/>
      <p:bldP spid="8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p:cNvSpPr txBox="1"/>
          <p:nvPr/>
        </p:nvSpPr>
        <p:spPr>
          <a:xfrm>
            <a:off x="11527197" y="6101800"/>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13</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2" name="CustomShape 1"/>
          <p:cNvSpPr/>
          <p:nvPr/>
        </p:nvSpPr>
        <p:spPr>
          <a:xfrm>
            <a:off x="845342" y="41463"/>
            <a:ext cx="11516171"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4000" spc="-1" dirty="0" smtClean="0">
                <a:solidFill>
                  <a:srgbClr val="000000"/>
                </a:solidFill>
                <a:latin typeface="Times New Roman" panose="02020603050405020304" pitchFamily="18" charset="0"/>
                <a:ea typeface="Arial"/>
                <a:cs typeface="Times New Roman" panose="02020603050405020304" pitchFamily="18" charset="0"/>
              </a:rPr>
              <a:t>Dynamics of </a:t>
            </a:r>
            <a:r>
              <a:rPr lang="en-US" sz="4000" spc="-1" dirty="0" smtClean="0">
                <a:solidFill>
                  <a:srgbClr val="000000"/>
                </a:solidFill>
                <a:latin typeface="Times New Roman" panose="02020603050405020304" pitchFamily="18" charset="0"/>
                <a:ea typeface="Arial"/>
                <a:cs typeface="Times New Roman" panose="02020603050405020304" pitchFamily="18" charset="0"/>
              </a:rPr>
              <a:t>OH </a:t>
            </a:r>
            <a:r>
              <a:rPr lang="en-US" sz="4000" spc="-1" dirty="0" smtClean="0">
                <a:solidFill>
                  <a:srgbClr val="000000"/>
                </a:solidFill>
                <a:latin typeface="Times New Roman" panose="02020603050405020304" pitchFamily="18" charset="0"/>
                <a:ea typeface="Arial"/>
                <a:cs typeface="Times New Roman" panose="02020603050405020304" pitchFamily="18" charset="0"/>
              </a:rPr>
              <a:t>defects in LiFePO</a:t>
            </a:r>
            <a:r>
              <a:rPr lang="en-US" sz="40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4000" spc="-1" dirty="0" smtClean="0">
                <a:solidFill>
                  <a:srgbClr val="000000"/>
                </a:solidFill>
                <a:latin typeface="Times New Roman" panose="02020603050405020304" pitchFamily="18" charset="0"/>
                <a:ea typeface="Arial"/>
                <a:cs typeface="Times New Roman" panose="02020603050405020304" pitchFamily="18" charset="0"/>
              </a:rPr>
              <a:t>, 600 °C, 2ps </a:t>
            </a:r>
            <a:endParaRPr lang="en-US" sz="4000" spc="-1" dirty="0" smtClean="0">
              <a:latin typeface="Times New Roman" panose="02020603050405020304" pitchFamily="18" charset="0"/>
              <a:cs typeface="Times New Roman" panose="02020603050405020304" pitchFamily="18" charset="0"/>
            </a:endParaRPr>
          </a:p>
          <a:p>
            <a:pPr>
              <a:lnSpc>
                <a:spcPct val="100000"/>
              </a:lnSpc>
            </a:pPr>
            <a:endParaRPr lang="en-US" sz="4000" b="0" strike="noStrike" spc="-1" baseline="-25000" dirty="0">
              <a:latin typeface="Times New Roman" panose="02020603050405020304" pitchFamily="18" charset="0"/>
              <a:cs typeface="Times New Roman" panose="02020603050405020304" pitchFamily="18" charset="0"/>
            </a:endParaRPr>
          </a:p>
        </p:txBody>
      </p:sp>
      <p:pic>
        <p:nvPicPr>
          <p:cNvPr id="5" name="o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0777" y="1222641"/>
            <a:ext cx="6261780" cy="4450501"/>
          </a:xfrm>
          <a:prstGeom prst="rect">
            <a:avLst/>
          </a:prstGeom>
        </p:spPr>
      </p:pic>
      <p:sp>
        <p:nvSpPr>
          <p:cNvPr id="6" name="TextBox 5"/>
          <p:cNvSpPr txBox="1"/>
          <p:nvPr/>
        </p:nvSpPr>
        <p:spPr>
          <a:xfrm>
            <a:off x="7974674" y="2242807"/>
            <a:ext cx="3884397" cy="646331"/>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Also Molecular dynamics investigation: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 = 100, 400, 600, 800</a:t>
            </a:r>
            <a:r>
              <a:rPr lang="en-US" spc="-1" dirty="0" smtClean="0">
                <a:solidFill>
                  <a:srgbClr val="000000"/>
                </a:solidFill>
                <a:latin typeface="Times New Roman" panose="02020603050405020304" pitchFamily="18" charset="0"/>
                <a:ea typeface="Arial"/>
                <a:cs typeface="Times New Roman" panose="02020603050405020304" pitchFamily="18" charset="0"/>
              </a:rPr>
              <a:t> </a:t>
            </a:r>
            <a:r>
              <a:rPr lang="en-US" spc="-1" dirty="0">
                <a:solidFill>
                  <a:srgbClr val="000000"/>
                </a:solidFill>
                <a:latin typeface="Times New Roman" panose="02020603050405020304" pitchFamily="18" charset="0"/>
                <a:ea typeface="Arial"/>
                <a:cs typeface="Times New Roman" panose="02020603050405020304" pitchFamily="18" charset="0"/>
              </a:rPr>
              <a:t>°C</a:t>
            </a:r>
            <a:endParaRPr lang="ru-RU" dirty="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845343" y="5853621"/>
            <a:ext cx="10280465" cy="757130"/>
          </a:xfrm>
          <a:prstGeom prst="rect">
            <a:avLst/>
          </a:prstGeom>
        </p:spPr>
        <p:txBody>
          <a:bodyPr wrap="square">
            <a:spAutoFit/>
          </a:bodyPr>
          <a:lstStyle/>
          <a:p>
            <a:pPr marL="285750" indent="-285750" algn="just">
              <a:lnSpc>
                <a:spcPct val="90000"/>
              </a:lnSpc>
              <a:buFont typeface="Wingdings" panose="05000000000000000000" pitchFamily="2" charset="2"/>
              <a:buChar char="ü"/>
            </a:pPr>
            <a:r>
              <a:rPr lang="en-US" sz="2400" spc="-1" dirty="0">
                <a:solidFill>
                  <a:srgbClr val="000000"/>
                </a:solidFill>
                <a:latin typeface="Times New Roman" panose="02020603050405020304" pitchFamily="18" charset="0"/>
                <a:ea typeface="Arial"/>
                <a:cs typeface="Times New Roman" panose="02020603050405020304" pitchFamily="18" charset="0"/>
              </a:rPr>
              <a:t>Molecular Dynamics study is necessary for complete investigation of possible PO</a:t>
            </a:r>
            <a:r>
              <a:rPr lang="en-US" sz="24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400" spc="-1" dirty="0">
                <a:solidFill>
                  <a:srgbClr val="000000"/>
                </a:solidFill>
                <a:latin typeface="Times New Roman" panose="02020603050405020304" pitchFamily="18" charset="0"/>
                <a:ea typeface="Arial"/>
                <a:cs typeface="Times New Roman" panose="02020603050405020304" pitchFamily="18" charset="0"/>
              </a:rPr>
              <a:t>/(OH)</a:t>
            </a:r>
            <a:r>
              <a:rPr lang="en-US" sz="24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400" spc="-1" dirty="0">
                <a:solidFill>
                  <a:srgbClr val="000000"/>
                </a:solidFill>
                <a:latin typeface="Times New Roman" panose="02020603050405020304" pitchFamily="18" charset="0"/>
                <a:ea typeface="Arial"/>
                <a:cs typeface="Times New Roman" panose="02020603050405020304" pitchFamily="18" charset="0"/>
              </a:rPr>
              <a:t> defects configuration </a:t>
            </a:r>
          </a:p>
        </p:txBody>
      </p:sp>
      <p:sp>
        <p:nvSpPr>
          <p:cNvPr id="4" name="TextBox 3"/>
          <p:cNvSpPr txBox="1"/>
          <p:nvPr/>
        </p:nvSpPr>
        <p:spPr>
          <a:xfrm>
            <a:off x="7974674" y="3415698"/>
            <a:ext cx="2458494" cy="369332"/>
          </a:xfrm>
          <a:prstGeom prst="rect">
            <a:avLst/>
          </a:prstGeom>
          <a:noFill/>
        </p:spPr>
        <p:txBody>
          <a:bodyPr wrap="none" rtlCol="0">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T = 600 </a:t>
            </a:r>
            <a:r>
              <a:rPr lang="en-US" spc="-1" dirty="0">
                <a:solidFill>
                  <a:srgbClr val="000000"/>
                </a:solidFill>
                <a:latin typeface="Times New Roman" panose="02020603050405020304" pitchFamily="18" charset="0"/>
                <a:ea typeface="Arial"/>
                <a:cs typeface="Times New Roman" panose="02020603050405020304" pitchFamily="18" charset="0"/>
              </a:rPr>
              <a:t>°</a:t>
            </a:r>
            <a:r>
              <a:rPr lang="en-US" spc="-1" dirty="0" smtClean="0">
                <a:solidFill>
                  <a:srgbClr val="000000"/>
                </a:solidFill>
                <a:latin typeface="Times New Roman" panose="02020603050405020304" pitchFamily="18" charset="0"/>
                <a:ea typeface="Arial"/>
                <a:cs typeface="Times New Roman" panose="02020603050405020304" pitchFamily="18" charset="0"/>
              </a:rPr>
              <a:t>C – </a:t>
            </a:r>
            <a:r>
              <a:rPr lang="en-US" spc="-1" dirty="0">
                <a:solidFill>
                  <a:srgbClr val="000000"/>
                </a:solidFill>
                <a:latin typeface="Times New Roman" panose="02020603050405020304" pitchFamily="18" charset="0"/>
                <a:ea typeface="Arial"/>
                <a:cs typeface="Times New Roman" panose="02020603050405020304" pitchFamily="18" charset="0"/>
              </a:rPr>
              <a:t> </a:t>
            </a:r>
            <a:r>
              <a:rPr lang="en-US" spc="-1" dirty="0" smtClean="0">
                <a:solidFill>
                  <a:srgbClr val="000000"/>
                </a:solidFill>
                <a:latin typeface="Times New Roman" panose="02020603050405020304" pitchFamily="18" charset="0"/>
                <a:ea typeface="Arial"/>
                <a:cs typeface="Times New Roman" panose="02020603050405020304" pitchFamily="18" charset="0"/>
              </a:rPr>
              <a:t>annealing</a:t>
            </a:r>
            <a:endParaRPr lang="ru-RU" dirty="0"/>
          </a:p>
        </p:txBody>
      </p:sp>
      <p:sp>
        <p:nvSpPr>
          <p:cNvPr id="7" name="TextBox 6"/>
          <p:cNvSpPr txBox="1"/>
          <p:nvPr/>
        </p:nvSpPr>
        <p:spPr>
          <a:xfrm>
            <a:off x="9542071" y="1310337"/>
            <a:ext cx="2217420" cy="1477328"/>
          </a:xfrm>
          <a:prstGeom prst="rect">
            <a:avLst/>
          </a:prstGeom>
          <a:solidFill>
            <a:schemeClr val="bg1"/>
          </a:solidFill>
        </p:spPr>
        <p:txBody>
          <a:bodyPr wrap="square" rtlCol="0">
            <a:spAutoFit/>
          </a:bodyPr>
          <a:lstStyle/>
          <a:p>
            <a:r>
              <a:rPr lang="en-US" dirty="0" smtClean="0">
                <a:latin typeface="Times New Roman" panose="02020603050405020304" pitchFamily="18" charset="0"/>
                <a:cs typeface="Times New Roman" panose="02020603050405020304" pitchFamily="18" charset="0"/>
              </a:rPr>
              <a:t>Each </a:t>
            </a:r>
            <a:r>
              <a:rPr lang="en-US" dirty="0">
                <a:latin typeface="Times New Roman" panose="02020603050405020304" pitchFamily="18" charset="0"/>
                <a:cs typeface="Times New Roman" panose="02020603050405020304" pitchFamily="18" charset="0"/>
              </a:rPr>
              <a:t>color is corresponded to </a:t>
            </a:r>
            <a:r>
              <a:rPr lang="en-US" dirty="0" smtClean="0">
                <a:latin typeface="Times New Roman" panose="02020603050405020304" pitchFamily="18" charset="0"/>
                <a:cs typeface="Times New Roman" panose="02020603050405020304" pitchFamily="18" charset="0"/>
              </a:rPr>
              <a:t>each of </a:t>
            </a:r>
            <a:r>
              <a:rPr lang="en-US" dirty="0">
                <a:latin typeface="Times New Roman" panose="02020603050405020304" pitchFamily="18" charset="0"/>
                <a:cs typeface="Times New Roman" panose="02020603050405020304" pitchFamily="18" charset="0"/>
              </a:rPr>
              <a:t>the four OH groups in the tetrahedron</a:t>
            </a:r>
            <a:r>
              <a:rPr lang="en-US" dirty="0" smtClean="0">
                <a:latin typeface="Times New Roman" panose="02020603050405020304" pitchFamily="18" charset="0"/>
                <a:cs typeface="Times New Roman" panose="02020603050405020304" pitchFamily="18" charset="0"/>
              </a:rPr>
              <a:t>.</a:t>
            </a:r>
          </a:p>
          <a:p>
            <a:endParaRPr lang="ru-RU" dirty="0">
              <a:latin typeface="Times New Roman" panose="02020603050405020304" pitchFamily="18" charset="0"/>
              <a:cs typeface="Times New Roman" panose="02020603050405020304" pitchFamily="18" charset="0"/>
            </a:endParaRPr>
          </a:p>
        </p:txBody>
      </p:sp>
      <p:sp>
        <p:nvSpPr>
          <p:cNvPr id="14" name="Прямоугольник 13"/>
          <p:cNvSpPr/>
          <p:nvPr/>
        </p:nvSpPr>
        <p:spPr>
          <a:xfrm>
            <a:off x="845342" y="5641653"/>
            <a:ext cx="10280465" cy="1089529"/>
          </a:xfrm>
          <a:prstGeom prst="rect">
            <a:avLst/>
          </a:prstGeom>
          <a:solidFill>
            <a:schemeClr val="bg1"/>
          </a:solidFill>
        </p:spPr>
        <p:txBody>
          <a:bodyPr wrap="square">
            <a:spAutoFit/>
          </a:bodyPr>
          <a:lstStyle/>
          <a:p>
            <a:pPr marL="285750" indent="-285750" algn="just">
              <a:lnSpc>
                <a:spcPct val="90000"/>
              </a:lnSpc>
              <a:buFont typeface="Wingdings" panose="05000000000000000000" pitchFamily="2" charset="2"/>
              <a:buChar char="ü"/>
            </a:pPr>
            <a:endParaRPr lang="en-US" sz="2400" spc="-1" dirty="0" smtClean="0">
              <a:solidFill>
                <a:srgbClr val="000000"/>
              </a:solidFill>
              <a:latin typeface="Times New Roman" panose="02020603050405020304" pitchFamily="18" charset="0"/>
              <a:ea typeface="Arial"/>
              <a:cs typeface="Times New Roman" panose="02020603050405020304" pitchFamily="18" charset="0"/>
            </a:endParaRPr>
          </a:p>
          <a:p>
            <a:pPr marL="285750" indent="-285750" algn="just">
              <a:lnSpc>
                <a:spcPct val="90000"/>
              </a:lnSpc>
              <a:buFont typeface="Wingdings" panose="05000000000000000000" pitchFamily="2" charset="2"/>
              <a:buChar char="ü"/>
            </a:pPr>
            <a:r>
              <a:rPr lang="en-US" sz="2400" spc="-1" dirty="0" smtClean="0">
                <a:solidFill>
                  <a:srgbClr val="000000"/>
                </a:solidFill>
                <a:latin typeface="Times New Roman" panose="02020603050405020304" pitchFamily="18" charset="0"/>
                <a:ea typeface="Arial"/>
                <a:cs typeface="Times New Roman" panose="02020603050405020304" pitchFamily="18" charset="0"/>
              </a:rPr>
              <a:t>Stable OH covalent bond and the absence of its breaking were observed. </a:t>
            </a:r>
          </a:p>
          <a:p>
            <a:pPr marL="285750" indent="-285750" algn="just">
              <a:lnSpc>
                <a:spcPct val="90000"/>
              </a:lnSpc>
              <a:buFont typeface="Wingdings" panose="05000000000000000000" pitchFamily="2" charset="2"/>
              <a:buChar char="ü"/>
            </a:pPr>
            <a:endParaRPr lang="en-US" sz="2400" spc="-1" dirty="0">
              <a:solidFill>
                <a:srgbClr val="000000"/>
              </a:solidFill>
              <a:latin typeface="Times New Roman" panose="02020603050405020304" pitchFamily="18" charset="0"/>
              <a:ea typeface="Arial"/>
              <a:cs typeface="Times New Roman" panose="02020603050405020304" pitchFamily="18" charset="0"/>
            </a:endParaRPr>
          </a:p>
        </p:txBody>
      </p:sp>
      <p:grpSp>
        <p:nvGrpSpPr>
          <p:cNvPr id="12" name="Группа 11"/>
          <p:cNvGrpSpPr/>
          <p:nvPr/>
        </p:nvGrpSpPr>
        <p:grpSpPr>
          <a:xfrm>
            <a:off x="342900" y="1184767"/>
            <a:ext cx="9210601" cy="4668853"/>
            <a:chOff x="342900" y="1196198"/>
            <a:chExt cx="9210601" cy="4439000"/>
          </a:xfrm>
        </p:grpSpPr>
        <p:pic>
          <p:nvPicPr>
            <p:cNvPr id="10" name="Рисунок 9"/>
            <p:cNvPicPr>
              <a:picLocks noChangeAspect="1"/>
            </p:cNvPicPr>
            <p:nvPr/>
          </p:nvPicPr>
          <p:blipFill>
            <a:blip r:embed="rId6"/>
            <a:stretch>
              <a:fillRect/>
            </a:stretch>
          </p:blipFill>
          <p:spPr>
            <a:xfrm>
              <a:off x="342900" y="1196198"/>
              <a:ext cx="9210601" cy="4439000"/>
            </a:xfrm>
            <a:prstGeom prst="rect">
              <a:avLst/>
            </a:prstGeom>
          </p:spPr>
        </p:pic>
        <p:sp>
          <p:nvSpPr>
            <p:cNvPr id="11" name="Прямоугольник 10"/>
            <p:cNvSpPr/>
            <p:nvPr/>
          </p:nvSpPr>
          <p:spPr>
            <a:xfrm>
              <a:off x="1134364" y="1358384"/>
              <a:ext cx="5264583"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The evolution of O-H distance over time </a:t>
              </a:r>
              <a:endParaRPr lang="ru-RU" sz="2400" dirty="0">
                <a:latin typeface="Times New Roman" panose="02020603050405020304" pitchFamily="18" charset="0"/>
                <a:cs typeface="Times New Roman" panose="02020603050405020304" pitchFamily="18" charset="0"/>
              </a:endParaRPr>
            </a:p>
          </p:txBody>
        </p:sp>
      </p:grpSp>
      <p:pic>
        <p:nvPicPr>
          <p:cNvPr id="13" name="Рисунок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5502" y="2773962"/>
            <a:ext cx="2606942" cy="2437891"/>
          </a:xfrm>
          <a:prstGeom prst="rect">
            <a:avLst/>
          </a:prstGeom>
        </p:spPr>
      </p:pic>
    </p:spTree>
    <p:extLst>
      <p:ext uri="{BB962C8B-B14F-4D97-AF65-F5344CB8AC3E}">
        <p14:creationId xmlns:p14="http://schemas.microsoft.com/office/powerpoint/2010/main" val="12281733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video>
              <p:cMediaNode vol="80000">
                <p:cTn id="18" fill="hold" display="0">
                  <p:stCondLst>
                    <p:cond delay="indefinite"/>
                  </p:stCondLst>
                </p:cTn>
                <p:tgtEl>
                  <p:spTgt spid="5"/>
                </p:tgtEl>
              </p:cMediaNode>
            </p:video>
          </p:childTnLst>
        </p:cTn>
      </p:par>
    </p:tnLst>
    <p:bldLst>
      <p:bldP spid="7"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одзаголовок 2"/>
          <p:cNvSpPr txBox="1">
            <a:spLocks/>
          </p:cNvSpPr>
          <p:nvPr/>
        </p:nvSpPr>
        <p:spPr>
          <a:xfrm>
            <a:off x="6138199" y="1822510"/>
            <a:ext cx="5803560" cy="2631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Though this is temperature is too high compared to experiment, it allows to reduce the simulation time</a:t>
            </a:r>
          </a:p>
          <a:p>
            <a:pP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Such result is relevant requires longer simulation and calculations of barriers</a:t>
            </a:r>
            <a:endParaRPr lang="ru-RU" sz="2400" dirty="0">
              <a:latin typeface="Times New Roman" panose="02020603050405020304" pitchFamily="18" charset="0"/>
              <a:cs typeface="Times New Roman" panose="02020603050405020304" pitchFamily="18" charset="0"/>
            </a:endParaRPr>
          </a:p>
        </p:txBody>
      </p:sp>
      <p:cxnSp>
        <p:nvCxnSpPr>
          <p:cNvPr id="4" name="Прямая со стрелкой 3"/>
          <p:cNvCxnSpPr/>
          <p:nvPr/>
        </p:nvCxnSpPr>
        <p:spPr>
          <a:xfrm flipH="1">
            <a:off x="5214071" y="6026663"/>
            <a:ext cx="2694311"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613557" y="5512677"/>
            <a:ext cx="2600514" cy="1015663"/>
          </a:xfrm>
          <a:prstGeom prst="rect">
            <a:avLst/>
          </a:prstGeom>
          <a:noFill/>
        </p:spPr>
        <p:txBody>
          <a:bodyPr wrap="square" rtlCol="0">
            <a:spAutoFit/>
          </a:bodyPr>
          <a:lstStyle/>
          <a:p>
            <a:pPr algn="ctr"/>
            <a:r>
              <a:rPr lang="en-US" sz="2000" dirty="0" smtClean="0">
                <a:latin typeface="Times New Roman" panose="02020603050405020304" pitchFamily="18" charset="0"/>
                <a:cs typeface="Times New Roman" panose="02020603050405020304" pitchFamily="18" charset="0"/>
              </a:rPr>
              <a:t>Formation of temporal H</a:t>
            </a:r>
            <a:r>
              <a:rPr lang="en-US" sz="2000" baseline="-25000"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O molecule </a:t>
            </a:r>
          </a:p>
          <a:p>
            <a:pPr algn="ctr"/>
            <a:r>
              <a:rPr lang="en-US" sz="2000" dirty="0" smtClean="0">
                <a:latin typeface="Times New Roman" panose="02020603050405020304" pitchFamily="18" charset="0"/>
                <a:cs typeface="Times New Roman" panose="02020603050405020304" pitchFamily="18" charset="0"/>
              </a:rPr>
              <a:t>(50% times)</a:t>
            </a:r>
            <a:endParaRPr lang="ru-RU" sz="2000" dirty="0">
              <a:latin typeface="Times New Roman" panose="02020603050405020304" pitchFamily="18" charset="0"/>
              <a:cs typeface="Times New Roman" panose="02020603050405020304" pitchFamily="18" charset="0"/>
            </a:endParaRPr>
          </a:p>
        </p:txBody>
      </p:sp>
      <p:pic>
        <p:nvPicPr>
          <p:cNvPr id="7" name="T11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2872" y="1066181"/>
            <a:ext cx="5151437" cy="3600557"/>
          </a:xfrm>
          <a:prstGeom prst="rect">
            <a:avLst/>
          </a:prstGeom>
        </p:spPr>
      </p:pic>
      <p:sp>
        <p:nvSpPr>
          <p:cNvPr id="9" name="CustomShape 1"/>
          <p:cNvSpPr/>
          <p:nvPr/>
        </p:nvSpPr>
        <p:spPr>
          <a:xfrm>
            <a:off x="845820" y="112079"/>
            <a:ext cx="11842058"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4000" spc="-1" dirty="0" smtClean="0">
                <a:solidFill>
                  <a:srgbClr val="000000"/>
                </a:solidFill>
                <a:latin typeface="Times New Roman" panose="02020603050405020304" pitchFamily="18" charset="0"/>
                <a:ea typeface="Arial"/>
                <a:cs typeface="Times New Roman" panose="02020603050405020304" pitchFamily="18" charset="0"/>
              </a:rPr>
              <a:t>Dynamics of </a:t>
            </a:r>
            <a:r>
              <a:rPr lang="en-US" sz="4000" spc="-1" dirty="0" smtClean="0">
                <a:solidFill>
                  <a:srgbClr val="000000"/>
                </a:solidFill>
                <a:latin typeface="Times New Roman" panose="02020603050405020304" pitchFamily="18" charset="0"/>
                <a:ea typeface="Arial"/>
                <a:cs typeface="Times New Roman" panose="02020603050405020304" pitchFamily="18" charset="0"/>
              </a:rPr>
              <a:t>OH </a:t>
            </a:r>
            <a:r>
              <a:rPr lang="en-US" sz="4000" spc="-1" dirty="0" smtClean="0">
                <a:solidFill>
                  <a:srgbClr val="000000"/>
                </a:solidFill>
                <a:latin typeface="Times New Roman" panose="02020603050405020304" pitchFamily="18" charset="0"/>
                <a:ea typeface="Arial"/>
                <a:cs typeface="Times New Roman" panose="02020603050405020304" pitchFamily="18" charset="0"/>
              </a:rPr>
              <a:t>defects in LiFePO</a:t>
            </a:r>
            <a:r>
              <a:rPr lang="en-US" sz="40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4000" spc="-1" dirty="0" smtClean="0">
                <a:solidFill>
                  <a:srgbClr val="000000"/>
                </a:solidFill>
                <a:latin typeface="Times New Roman" panose="02020603050405020304" pitchFamily="18" charset="0"/>
                <a:ea typeface="Arial"/>
                <a:cs typeface="Times New Roman" panose="02020603050405020304" pitchFamily="18" charset="0"/>
              </a:rPr>
              <a:t>, 1100 °C, 2ps </a:t>
            </a:r>
            <a:endParaRPr lang="en-US" sz="4000" spc="-1" dirty="0" smtClean="0">
              <a:latin typeface="Times New Roman" panose="02020603050405020304" pitchFamily="18" charset="0"/>
              <a:cs typeface="Times New Roman" panose="02020603050405020304" pitchFamily="18" charset="0"/>
            </a:endParaRPr>
          </a:p>
          <a:p>
            <a:pPr>
              <a:lnSpc>
                <a:spcPct val="100000"/>
              </a:lnSpc>
            </a:pPr>
            <a:endParaRPr lang="en-US" sz="4000" b="0" strike="noStrike" spc="-1" baseline="-25000" dirty="0">
              <a:latin typeface="Times New Roman" panose="02020603050405020304" pitchFamily="18" charset="0"/>
              <a:cs typeface="Times New Roman" panose="02020603050405020304" pitchFamily="18" charset="0"/>
            </a:endParaRPr>
          </a:p>
        </p:txBody>
      </p:sp>
      <p:pic>
        <p:nvPicPr>
          <p:cNvPr id="10" name="Рисунок 9"/>
          <p:cNvPicPr>
            <a:picLocks noChangeAspect="1"/>
          </p:cNvPicPr>
          <p:nvPr/>
        </p:nvPicPr>
        <p:blipFill rotWithShape="1">
          <a:blip r:embed="rId5">
            <a:extLst>
              <a:ext uri="{28A0092B-C50C-407E-A947-70E740481C1C}">
                <a14:useLocalDpi xmlns:a14="http://schemas.microsoft.com/office/drawing/2010/main" val="0"/>
              </a:ext>
            </a:extLst>
          </a:blip>
          <a:srcRect l="31605" t="14852" r="28308" b="44312"/>
          <a:stretch/>
        </p:blipFill>
        <p:spPr>
          <a:xfrm>
            <a:off x="8012430" y="4241267"/>
            <a:ext cx="3794760" cy="2205396"/>
          </a:xfrm>
          <a:prstGeom prst="rect">
            <a:avLst/>
          </a:prstGeom>
        </p:spPr>
      </p:pic>
      <p:sp>
        <p:nvSpPr>
          <p:cNvPr id="11" name="TextBox 10"/>
          <p:cNvSpPr txBox="1"/>
          <p:nvPr/>
        </p:nvSpPr>
        <p:spPr>
          <a:xfrm>
            <a:off x="11527197" y="6101800"/>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14</a:t>
            </a:r>
            <a:endParaRPr lang="ru-RU" sz="2800" b="1"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1451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p:cNvSpPr txBox="1"/>
          <p:nvPr/>
        </p:nvSpPr>
        <p:spPr>
          <a:xfrm>
            <a:off x="11527197" y="6101800"/>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15</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3" name="Подзаголовок 2"/>
          <p:cNvSpPr>
            <a:spLocks noGrp="1"/>
          </p:cNvSpPr>
          <p:nvPr>
            <p:ph type="subTitle"/>
          </p:nvPr>
        </p:nvSpPr>
        <p:spPr>
          <a:xfrm>
            <a:off x="6388440" y="1140381"/>
            <a:ext cx="5803560" cy="2631440"/>
          </a:xfrm>
        </p:spPr>
        <p:txBody>
          <a:bodyPr/>
          <a:lstStyle/>
          <a:p>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Such result requires longer simulation and calculations of barriers</a:t>
            </a:r>
          </a:p>
        </p:txBody>
      </p:sp>
      <p:cxnSp>
        <p:nvCxnSpPr>
          <p:cNvPr id="6" name="Прямая со стрелкой 5"/>
          <p:cNvCxnSpPr/>
          <p:nvPr/>
        </p:nvCxnSpPr>
        <p:spPr>
          <a:xfrm flipH="1">
            <a:off x="5032915" y="5629888"/>
            <a:ext cx="2694311"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12675" y="5275945"/>
            <a:ext cx="3520240" cy="707886"/>
          </a:xfrm>
          <a:prstGeom prst="rect">
            <a:avLst/>
          </a:prstGeom>
          <a:noFill/>
        </p:spPr>
        <p:txBody>
          <a:bodyPr wrap="square" rtlCol="0">
            <a:spAutoFit/>
          </a:bodyPr>
          <a:lstStyle/>
          <a:p>
            <a:pPr marL="342900" indent="-342900" algn="ctr">
              <a:buFont typeface="Wingdings" panose="05000000000000000000" pitchFamily="2" charset="2"/>
              <a:buChar char="ü"/>
            </a:pPr>
            <a:r>
              <a:rPr lang="en-US" sz="2000" dirty="0" smtClean="0">
                <a:latin typeface="Times New Roman" panose="02020603050405020304" pitchFamily="18" charset="0"/>
                <a:cs typeface="Times New Roman" panose="02020603050405020304" pitchFamily="18" charset="0"/>
              </a:rPr>
              <a:t>Formation of H</a:t>
            </a:r>
            <a:r>
              <a:rPr lang="en-US" sz="2000" baseline="-25000"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 molecule </a:t>
            </a:r>
          </a:p>
          <a:p>
            <a:pPr algn="ctr"/>
            <a:r>
              <a:rPr lang="en-US" sz="2000" dirty="0" smtClean="0">
                <a:latin typeface="Times New Roman" panose="02020603050405020304" pitchFamily="18" charset="0"/>
                <a:cs typeface="Times New Roman" panose="02020603050405020304" pitchFamily="18" charset="0"/>
              </a:rPr>
              <a:t>H-H distance 0.7 Å</a:t>
            </a:r>
          </a:p>
        </p:txBody>
      </p:sp>
      <p:sp>
        <p:nvSpPr>
          <p:cNvPr id="9" name="CustomShape 1"/>
          <p:cNvSpPr/>
          <p:nvPr/>
        </p:nvSpPr>
        <p:spPr>
          <a:xfrm>
            <a:off x="1512675" y="60809"/>
            <a:ext cx="10881476"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4000" spc="-1" dirty="0" smtClean="0">
                <a:solidFill>
                  <a:srgbClr val="000000"/>
                </a:solidFill>
                <a:latin typeface="Times New Roman" panose="02020603050405020304" pitchFamily="18" charset="0"/>
                <a:ea typeface="Arial"/>
                <a:cs typeface="Times New Roman" panose="02020603050405020304" pitchFamily="18" charset="0"/>
              </a:rPr>
              <a:t>Evolution of </a:t>
            </a:r>
            <a:r>
              <a:rPr lang="en-US" sz="4000" spc="-1" dirty="0" smtClean="0">
                <a:solidFill>
                  <a:srgbClr val="000000"/>
                </a:solidFill>
                <a:latin typeface="Times New Roman" panose="02020603050405020304" pitchFamily="18" charset="0"/>
                <a:ea typeface="Arial"/>
                <a:cs typeface="Times New Roman" panose="02020603050405020304" pitchFamily="18" charset="0"/>
              </a:rPr>
              <a:t>OH </a:t>
            </a:r>
            <a:r>
              <a:rPr lang="en-US" sz="4000" spc="-1" dirty="0" smtClean="0">
                <a:solidFill>
                  <a:srgbClr val="000000"/>
                </a:solidFill>
                <a:latin typeface="Times New Roman" panose="02020603050405020304" pitchFamily="18" charset="0"/>
                <a:ea typeface="Arial"/>
                <a:cs typeface="Times New Roman" panose="02020603050405020304" pitchFamily="18" charset="0"/>
              </a:rPr>
              <a:t>defects in LiFePO</a:t>
            </a:r>
            <a:r>
              <a:rPr lang="en-US" sz="40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4000" spc="-1" dirty="0" smtClean="0">
                <a:solidFill>
                  <a:srgbClr val="000000"/>
                </a:solidFill>
                <a:latin typeface="Times New Roman" panose="02020603050405020304" pitchFamily="18" charset="0"/>
                <a:ea typeface="Arial"/>
                <a:cs typeface="Times New Roman" panose="02020603050405020304" pitchFamily="18" charset="0"/>
              </a:rPr>
              <a:t>, 600 </a:t>
            </a:r>
            <a:r>
              <a:rPr lang="en-US" sz="4000" spc="-1" dirty="0">
                <a:solidFill>
                  <a:srgbClr val="000000"/>
                </a:solidFill>
                <a:latin typeface="Times New Roman" panose="02020603050405020304" pitchFamily="18" charset="0"/>
                <a:ea typeface="Arial"/>
                <a:cs typeface="Times New Roman" panose="02020603050405020304" pitchFamily="18" charset="0"/>
              </a:rPr>
              <a:t>°C </a:t>
            </a:r>
            <a:endParaRPr lang="en-US" sz="4000" spc="-1" dirty="0" smtClean="0">
              <a:latin typeface="Times New Roman" panose="02020603050405020304" pitchFamily="18" charset="0"/>
              <a:cs typeface="Times New Roman" panose="02020603050405020304" pitchFamily="18" charset="0"/>
            </a:endParaRPr>
          </a:p>
          <a:p>
            <a:pPr>
              <a:lnSpc>
                <a:spcPct val="100000"/>
              </a:lnSpc>
            </a:pPr>
            <a:endParaRPr lang="en-US" sz="4000" b="0" strike="noStrike" spc="-1" baseline="-25000" dirty="0">
              <a:latin typeface="Times New Roman" panose="02020603050405020304" pitchFamily="18" charset="0"/>
              <a:cs typeface="Times New Roman" panose="02020603050405020304" pitchFamily="18" charset="0"/>
            </a:endParaRPr>
          </a:p>
        </p:txBody>
      </p:sp>
      <p:pic>
        <p:nvPicPr>
          <p:cNvPr id="8" name="o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951" t="9818" r="8476" b="12441"/>
          <a:stretch/>
        </p:blipFill>
        <p:spPr>
          <a:xfrm>
            <a:off x="914400" y="1060200"/>
            <a:ext cx="4639936" cy="3578865"/>
          </a:xfrm>
          <a:prstGeom prst="rect">
            <a:avLst/>
          </a:prstGeom>
        </p:spPr>
      </p:pic>
      <p:pic>
        <p:nvPicPr>
          <p:cNvPr id="12" name="Рисунок 11"/>
          <p:cNvPicPr>
            <a:picLocks noChangeAspect="1"/>
          </p:cNvPicPr>
          <p:nvPr/>
        </p:nvPicPr>
        <p:blipFill rotWithShape="1">
          <a:blip r:embed="rId6">
            <a:extLst>
              <a:ext uri="{28A0092B-C50C-407E-A947-70E740481C1C}">
                <a14:useLocalDpi xmlns:a14="http://schemas.microsoft.com/office/drawing/2010/main" val="0"/>
              </a:ext>
            </a:extLst>
          </a:blip>
          <a:srcRect l="9819" t="10125" r="7260" b="3613"/>
          <a:stretch/>
        </p:blipFill>
        <p:spPr>
          <a:xfrm>
            <a:off x="7935479" y="4212346"/>
            <a:ext cx="3591718" cy="2212619"/>
          </a:xfrm>
          <a:prstGeom prst="rect">
            <a:avLst/>
          </a:prstGeom>
        </p:spPr>
      </p:pic>
    </p:spTree>
    <p:extLst>
      <p:ext uri="{BB962C8B-B14F-4D97-AF65-F5344CB8AC3E}">
        <p14:creationId xmlns:p14="http://schemas.microsoft.com/office/powerpoint/2010/main" val="2330655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56" y="2824114"/>
            <a:ext cx="4329164" cy="3924017"/>
          </a:xfrm>
          <a:prstGeom prst="rect">
            <a:avLst/>
          </a:prstGeom>
        </p:spPr>
      </p:pic>
      <p:sp>
        <p:nvSpPr>
          <p:cNvPr id="4" name="Прямоугольник 3"/>
          <p:cNvSpPr/>
          <p:nvPr/>
        </p:nvSpPr>
        <p:spPr>
          <a:xfrm>
            <a:off x="1007808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p:cNvSpPr txBox="1"/>
          <p:nvPr/>
        </p:nvSpPr>
        <p:spPr>
          <a:xfrm>
            <a:off x="11527197" y="6101800"/>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16</a:t>
            </a:r>
            <a:endParaRPr lang="ru-RU" sz="2800" b="1" dirty="0">
              <a:solidFill>
                <a:schemeClr val="accent6"/>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4"/>
          <a:srcRect r="730"/>
          <a:stretch/>
        </p:blipFill>
        <p:spPr>
          <a:xfrm>
            <a:off x="5497146" y="697999"/>
            <a:ext cx="6280327" cy="3122665"/>
          </a:xfrm>
          <a:prstGeom prst="rect">
            <a:avLst/>
          </a:prstGeom>
        </p:spPr>
      </p:pic>
      <p:sp>
        <p:nvSpPr>
          <p:cNvPr id="6" name="CustomShape 1"/>
          <p:cNvSpPr/>
          <p:nvPr/>
        </p:nvSpPr>
        <p:spPr>
          <a:xfrm>
            <a:off x="2357149" y="73999"/>
            <a:ext cx="7720939"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4000" spc="-1" dirty="0" smtClean="0">
                <a:solidFill>
                  <a:srgbClr val="000000"/>
                </a:solidFill>
                <a:latin typeface="Times New Roman" panose="02020603050405020304" pitchFamily="18" charset="0"/>
                <a:ea typeface="Arial"/>
                <a:cs typeface="Times New Roman" panose="02020603050405020304" pitchFamily="18" charset="0"/>
              </a:rPr>
              <a:t>Evolution of OH defects in LiFePO</a:t>
            </a:r>
            <a:r>
              <a:rPr lang="en-US" sz="4000" spc="-1" baseline="-25000" dirty="0" smtClean="0">
                <a:solidFill>
                  <a:srgbClr val="000000"/>
                </a:solidFill>
                <a:latin typeface="Times New Roman" panose="02020603050405020304" pitchFamily="18" charset="0"/>
                <a:ea typeface="Arial"/>
                <a:cs typeface="Times New Roman" panose="02020603050405020304" pitchFamily="18" charset="0"/>
              </a:rPr>
              <a:t>4</a:t>
            </a:r>
            <a:endParaRPr lang="en-US" sz="4000" spc="-1" dirty="0" smtClean="0">
              <a:latin typeface="Times New Roman" panose="02020603050405020304" pitchFamily="18" charset="0"/>
              <a:cs typeface="Times New Roman" panose="02020603050405020304" pitchFamily="18" charset="0"/>
            </a:endParaRPr>
          </a:p>
          <a:p>
            <a:pPr>
              <a:lnSpc>
                <a:spcPct val="100000"/>
              </a:lnSpc>
            </a:pPr>
            <a:endParaRPr lang="en-US" sz="4000" b="0" strike="noStrike" spc="-1" baseline="-25000" dirty="0">
              <a:latin typeface="Times New Roman" panose="02020603050405020304" pitchFamily="18" charset="0"/>
              <a:cs typeface="Times New Roman" panose="02020603050405020304" pitchFamily="18" charset="0"/>
            </a:endParaRPr>
          </a:p>
        </p:txBody>
      </p:sp>
      <p:sp>
        <p:nvSpPr>
          <p:cNvPr id="8" name="Подзаголовок 2"/>
          <p:cNvSpPr txBox="1">
            <a:spLocks/>
          </p:cNvSpPr>
          <p:nvPr/>
        </p:nvSpPr>
        <p:spPr>
          <a:xfrm>
            <a:off x="283181" y="1358554"/>
            <a:ext cx="3888911" cy="14009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Hydrogen atom always forms a covalent bond with oxygen with 1</a:t>
            </a:r>
            <a:r>
              <a:rPr lang="en-US" sz="2400" dirty="0">
                <a:latin typeface="Times New Roman" panose="02020603050405020304" pitchFamily="18" charset="0"/>
                <a:cs typeface="Times New Roman" panose="02020603050405020304" pitchFamily="18" charset="0"/>
              </a:rPr>
              <a:t>Å</a:t>
            </a:r>
            <a:r>
              <a:rPr lang="en-US" sz="2400" dirty="0" smtClean="0">
                <a:latin typeface="Times New Roman" panose="02020603050405020304" pitchFamily="18" charset="0"/>
                <a:cs typeface="Times New Roman" panose="02020603050405020304" pitchFamily="18" charset="0"/>
              </a:rPr>
              <a:t> length</a:t>
            </a:r>
          </a:p>
        </p:txBody>
      </p:sp>
      <p:sp>
        <p:nvSpPr>
          <p:cNvPr id="9" name="Подзаголовок 2"/>
          <p:cNvSpPr txBox="1">
            <a:spLocks/>
          </p:cNvSpPr>
          <p:nvPr/>
        </p:nvSpPr>
        <p:spPr>
          <a:xfrm>
            <a:off x="6842670" y="4632511"/>
            <a:ext cx="5162890" cy="14009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The hydrogen molecule H</a:t>
            </a:r>
            <a:r>
              <a:rPr lang="en-US" sz="2400" baseline="-25000" dirty="0" smtClean="0">
                <a:latin typeface="Times New Roman" panose="02020603050405020304" pitchFamily="18" charset="0"/>
                <a:cs typeface="Times New Roman" panose="02020603050405020304" pitchFamily="18" charset="0"/>
              </a:rPr>
              <a:t>2 </a:t>
            </a:r>
            <a:r>
              <a:rPr lang="en-US" sz="2400" dirty="0" smtClean="0">
                <a:latin typeface="Times New Roman" panose="02020603050405020304" pitchFamily="18" charset="0"/>
                <a:cs typeface="Times New Roman" panose="02020603050405020304" pitchFamily="18" charset="0"/>
              </a:rPr>
              <a:t>is observed with bond length corresponding to vacuum value (0.74Å)</a:t>
            </a:r>
          </a:p>
        </p:txBody>
      </p:sp>
      <p:sp>
        <p:nvSpPr>
          <p:cNvPr id="10" name="Стрелка вправо 9"/>
          <p:cNvSpPr/>
          <p:nvPr/>
        </p:nvSpPr>
        <p:spPr>
          <a:xfrm>
            <a:off x="4172092" y="1613969"/>
            <a:ext cx="1088572" cy="54864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право 10"/>
          <p:cNvSpPr/>
          <p:nvPr/>
        </p:nvSpPr>
        <p:spPr>
          <a:xfrm rot="10800000">
            <a:off x="5705615" y="4877246"/>
            <a:ext cx="1088572" cy="54864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23" name="Группа 22"/>
          <p:cNvGrpSpPr/>
          <p:nvPr/>
        </p:nvGrpSpPr>
        <p:grpSpPr>
          <a:xfrm>
            <a:off x="3334545" y="3268135"/>
            <a:ext cx="2284202" cy="1414456"/>
            <a:chOff x="3334545" y="3268135"/>
            <a:chExt cx="2284202" cy="1414456"/>
          </a:xfrm>
        </p:grpSpPr>
        <p:pic>
          <p:nvPicPr>
            <p:cNvPr id="2" name="Рисунок 1"/>
            <p:cNvPicPr>
              <a:picLocks noChangeAspect="1"/>
            </p:cNvPicPr>
            <p:nvPr/>
          </p:nvPicPr>
          <p:blipFill rotWithShape="1">
            <a:blip r:embed="rId5">
              <a:extLst>
                <a:ext uri="{28A0092B-C50C-407E-A947-70E740481C1C}">
                  <a14:useLocalDpi xmlns:a14="http://schemas.microsoft.com/office/drawing/2010/main" val="0"/>
                </a:ext>
              </a:extLst>
            </a:blip>
            <a:srcRect l="26492" t="19324" r="3970" b="31746"/>
            <a:stretch/>
          </p:blipFill>
          <p:spPr>
            <a:xfrm>
              <a:off x="3362292" y="3612848"/>
              <a:ext cx="2228706" cy="1055138"/>
            </a:xfrm>
            <a:prstGeom prst="rect">
              <a:avLst/>
            </a:prstGeom>
          </p:spPr>
        </p:pic>
        <p:sp>
          <p:nvSpPr>
            <p:cNvPr id="16" name="Прямоугольник 15"/>
            <p:cNvSpPr/>
            <p:nvPr/>
          </p:nvSpPr>
          <p:spPr>
            <a:xfrm>
              <a:off x="3726775" y="3268135"/>
              <a:ext cx="1326004" cy="369332"/>
            </a:xfrm>
            <a:prstGeom prst="rect">
              <a:avLst/>
            </a:prstGeom>
            <a:solidFill>
              <a:schemeClr val="bg1"/>
            </a:solidFill>
          </p:spPr>
          <p:txBody>
            <a:bodyPr wrap="none">
              <a:spAutoFit/>
            </a:bodyPr>
            <a:lstStyle/>
            <a:p>
              <a:pPr algn="ctr"/>
              <a:r>
                <a:rPr lang="en-US" dirty="0" smtClean="0"/>
                <a:t>H-H 0.85 Å</a:t>
              </a:r>
              <a:endParaRPr lang="ru-RU" dirty="0"/>
            </a:p>
          </p:txBody>
        </p:sp>
        <p:sp>
          <p:nvSpPr>
            <p:cNvPr id="17" name="Прямоугольник 16"/>
            <p:cNvSpPr/>
            <p:nvPr/>
          </p:nvSpPr>
          <p:spPr>
            <a:xfrm>
              <a:off x="3334545" y="3268135"/>
              <a:ext cx="2284202" cy="14144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p:nvGrpSpPr>
        <p:grpSpPr>
          <a:xfrm>
            <a:off x="3344389" y="4632511"/>
            <a:ext cx="2284202" cy="1414456"/>
            <a:chOff x="3344389" y="4632511"/>
            <a:chExt cx="2284202" cy="1414456"/>
          </a:xfrm>
        </p:grpSpPr>
        <p:pic>
          <p:nvPicPr>
            <p:cNvPr id="12" name="Рисунок 11"/>
            <p:cNvPicPr>
              <a:picLocks noChangeAspect="1"/>
            </p:cNvPicPr>
            <p:nvPr/>
          </p:nvPicPr>
          <p:blipFill rotWithShape="1">
            <a:blip r:embed="rId6">
              <a:extLst>
                <a:ext uri="{28A0092B-C50C-407E-A947-70E740481C1C}">
                  <a14:useLocalDpi xmlns:a14="http://schemas.microsoft.com/office/drawing/2010/main" val="0"/>
                </a:ext>
              </a:extLst>
            </a:blip>
            <a:srcRect l="30825" t="18183" r="21721" b="38119"/>
            <a:stretch/>
          </p:blipFill>
          <p:spPr>
            <a:xfrm>
              <a:off x="3421413" y="4889583"/>
              <a:ext cx="2110465" cy="1150803"/>
            </a:xfrm>
            <a:prstGeom prst="rect">
              <a:avLst/>
            </a:prstGeom>
          </p:spPr>
        </p:pic>
        <p:sp>
          <p:nvSpPr>
            <p:cNvPr id="15" name="Прямоугольник 14"/>
            <p:cNvSpPr/>
            <p:nvPr/>
          </p:nvSpPr>
          <p:spPr>
            <a:xfrm>
              <a:off x="3758771" y="4692580"/>
              <a:ext cx="1326004" cy="369332"/>
            </a:xfrm>
            <a:prstGeom prst="rect">
              <a:avLst/>
            </a:prstGeom>
            <a:solidFill>
              <a:schemeClr val="bg1"/>
            </a:solidFill>
          </p:spPr>
          <p:txBody>
            <a:bodyPr wrap="none">
              <a:spAutoFit/>
            </a:bodyPr>
            <a:lstStyle/>
            <a:p>
              <a:pPr algn="ctr"/>
              <a:r>
                <a:rPr lang="en-US" dirty="0" smtClean="0"/>
                <a:t>H-H 0.70 Å</a:t>
              </a:r>
              <a:endParaRPr lang="ru-RU" dirty="0"/>
            </a:p>
          </p:txBody>
        </p:sp>
        <p:sp>
          <p:nvSpPr>
            <p:cNvPr id="18" name="Прямоугольник 17"/>
            <p:cNvSpPr/>
            <p:nvPr/>
          </p:nvSpPr>
          <p:spPr>
            <a:xfrm>
              <a:off x="3344389" y="4632511"/>
              <a:ext cx="2284202" cy="14144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9" name="Прямоугольник 18"/>
          <p:cNvSpPr/>
          <p:nvPr/>
        </p:nvSpPr>
        <p:spPr>
          <a:xfrm>
            <a:off x="5987819" y="797444"/>
            <a:ext cx="2313454" cy="461665"/>
          </a:xfrm>
          <a:prstGeom prst="rect">
            <a:avLst/>
          </a:prstGeom>
        </p:spPr>
        <p:txBody>
          <a:bodyPr wrap="none">
            <a:spAutoFit/>
          </a:bodyPr>
          <a:lstStyle/>
          <a:p>
            <a:r>
              <a:rPr lang="en-US" sz="2400" dirty="0" smtClean="0">
                <a:latin typeface="Times New Roman" panose="02020603050405020304" pitchFamily="18" charset="0"/>
                <a:cs typeface="Times New Roman" panose="02020603050405020304" pitchFamily="18" charset="0"/>
              </a:rPr>
              <a:t>O-H distances, Å</a:t>
            </a:r>
            <a:endParaRPr lang="ru-RU" sz="2400" dirty="0"/>
          </a:p>
        </p:txBody>
      </p:sp>
      <p:sp>
        <p:nvSpPr>
          <p:cNvPr id="20" name="Прямоугольник 19"/>
          <p:cNvSpPr/>
          <p:nvPr/>
        </p:nvSpPr>
        <p:spPr>
          <a:xfrm>
            <a:off x="6771579" y="2759518"/>
            <a:ext cx="676788" cy="338554"/>
          </a:xfrm>
          <a:prstGeom prst="rect">
            <a:avLst/>
          </a:prstGeom>
          <a:ln>
            <a:solidFill>
              <a:schemeClr val="tx1"/>
            </a:solidFill>
          </a:ln>
        </p:spPr>
        <p:txBody>
          <a:bodyPr wrap="none">
            <a:spAutoFit/>
          </a:bodyPr>
          <a:lstStyle/>
          <a:p>
            <a:r>
              <a:rPr lang="en-US" sz="1600" b="1" dirty="0" smtClean="0">
                <a:latin typeface="Times New Roman" panose="02020603050405020304" pitchFamily="18" charset="0"/>
                <a:cs typeface="Times New Roman" panose="02020603050405020304" pitchFamily="18" charset="0"/>
              </a:rPr>
              <a:t>O1-H</a:t>
            </a:r>
            <a:endParaRPr lang="ru-RU" sz="1600" b="1" dirty="0"/>
          </a:p>
        </p:txBody>
      </p:sp>
      <p:sp>
        <p:nvSpPr>
          <p:cNvPr id="21" name="Прямоугольник 20"/>
          <p:cNvSpPr/>
          <p:nvPr/>
        </p:nvSpPr>
        <p:spPr>
          <a:xfrm>
            <a:off x="9005327" y="2761807"/>
            <a:ext cx="676788" cy="338554"/>
          </a:xfrm>
          <a:prstGeom prst="rect">
            <a:avLst/>
          </a:prstGeom>
          <a:ln>
            <a:solidFill>
              <a:srgbClr val="FF0000"/>
            </a:solidFill>
          </a:ln>
        </p:spPr>
        <p:txBody>
          <a:bodyPr wrap="none">
            <a:spAutoFit/>
          </a:bodyPr>
          <a:lstStyle/>
          <a:p>
            <a:r>
              <a:rPr lang="en-US" sz="1600" b="1" dirty="0" smtClean="0">
                <a:solidFill>
                  <a:srgbClr val="FF0000"/>
                </a:solidFill>
                <a:latin typeface="Times New Roman" panose="02020603050405020304" pitchFamily="18" charset="0"/>
                <a:cs typeface="Times New Roman" panose="02020603050405020304" pitchFamily="18" charset="0"/>
              </a:rPr>
              <a:t>O2-H</a:t>
            </a:r>
            <a:endParaRPr lang="ru-RU" sz="1600" b="1" dirty="0">
              <a:solidFill>
                <a:srgbClr val="FF0000"/>
              </a:solidFill>
            </a:endParaRPr>
          </a:p>
        </p:txBody>
      </p:sp>
      <p:sp>
        <p:nvSpPr>
          <p:cNvPr id="22" name="Прямоугольник 21"/>
          <p:cNvSpPr/>
          <p:nvPr/>
        </p:nvSpPr>
        <p:spPr>
          <a:xfrm>
            <a:off x="10055410" y="2738710"/>
            <a:ext cx="676788" cy="338554"/>
          </a:xfrm>
          <a:prstGeom prst="rect">
            <a:avLst/>
          </a:prstGeom>
          <a:ln>
            <a:solidFill>
              <a:srgbClr val="00B050"/>
            </a:solidFill>
          </a:ln>
        </p:spPr>
        <p:txBody>
          <a:bodyPr wrap="none">
            <a:spAutoFit/>
          </a:bodyPr>
          <a:lstStyle/>
          <a:p>
            <a:r>
              <a:rPr lang="en-US" sz="1600" b="1" dirty="0" smtClean="0">
                <a:solidFill>
                  <a:srgbClr val="00B050"/>
                </a:solidFill>
                <a:latin typeface="Times New Roman" panose="02020603050405020304" pitchFamily="18" charset="0"/>
                <a:cs typeface="Times New Roman" panose="02020603050405020304" pitchFamily="18" charset="0"/>
              </a:rPr>
              <a:t>O3-H</a:t>
            </a:r>
            <a:endParaRPr lang="ru-RU" sz="1600" b="1" dirty="0">
              <a:solidFill>
                <a:srgbClr val="00B050"/>
              </a:solidFill>
            </a:endParaRPr>
          </a:p>
        </p:txBody>
      </p:sp>
    </p:spTree>
    <p:extLst>
      <p:ext uri="{BB962C8B-B14F-4D97-AF65-F5344CB8AC3E}">
        <p14:creationId xmlns:p14="http://schemas.microsoft.com/office/powerpoint/2010/main" val="1667689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1007808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11545669" y="6211669"/>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17</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83" name="CustomShape 1"/>
          <p:cNvSpPr/>
          <p:nvPr/>
        </p:nvSpPr>
        <p:spPr>
          <a:xfrm>
            <a:off x="4644337" y="392755"/>
            <a:ext cx="3015540" cy="679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smtClean="0">
                <a:solidFill>
                  <a:srgbClr val="000000"/>
                </a:solidFill>
                <a:latin typeface="Times New Roman" panose="02020603050405020304" pitchFamily="18" charset="0"/>
                <a:ea typeface="Arial"/>
                <a:cs typeface="Times New Roman" panose="02020603050405020304" pitchFamily="18" charset="0"/>
              </a:rPr>
              <a:t>Conclusion</a:t>
            </a:r>
            <a:endParaRPr lang="en-US" sz="4000" b="0" strike="noStrike" spc="-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56783" y="1312465"/>
            <a:ext cx="11990647" cy="4662815"/>
          </a:xfrm>
          <a:prstGeom prst="rect">
            <a:avLst/>
          </a:prstGeom>
          <a:noFill/>
        </p:spPr>
        <p:txBody>
          <a:bodyPr wrap="square" rtlCol="0">
            <a:spAutoFit/>
          </a:bodyPr>
          <a:lstStyle/>
          <a:p>
            <a:pPr marL="457560">
              <a:lnSpc>
                <a:spcPct val="90000"/>
              </a:lnSpc>
              <a:buClr>
                <a:srgbClr val="000000"/>
              </a:buClr>
            </a:pPr>
            <a:r>
              <a:rPr lang="en-US" sz="2200" spc="-1" dirty="0" smtClean="0">
                <a:solidFill>
                  <a:srgbClr val="000000"/>
                </a:solidFill>
                <a:latin typeface="Times New Roman" panose="02020603050405020304" pitchFamily="18" charset="0"/>
                <a:ea typeface="Arial"/>
                <a:cs typeface="Times New Roman" panose="02020603050405020304" pitchFamily="18" charset="0"/>
              </a:rPr>
              <a:t>   </a:t>
            </a:r>
            <a:r>
              <a:rPr lang="en-US" sz="2200" spc="-1" dirty="0">
                <a:solidFill>
                  <a:srgbClr val="000000"/>
                </a:solidFill>
                <a:latin typeface="Times New Roman" panose="02020603050405020304" pitchFamily="18" charset="0"/>
                <a:ea typeface="Arial"/>
                <a:cs typeface="Times New Roman" panose="02020603050405020304" pitchFamily="18" charset="0"/>
              </a:rPr>
              <a:t>Main results:</a:t>
            </a:r>
            <a:endParaRPr lang="en-US" sz="2200" spc="-1" dirty="0" smtClean="0">
              <a:solidFill>
                <a:srgbClr val="000000"/>
              </a:solidFill>
              <a:latin typeface="Times New Roman" panose="02020603050405020304" pitchFamily="18" charset="0"/>
              <a:ea typeface="Arial"/>
              <a:cs typeface="Times New Roman" panose="02020603050405020304" pitchFamily="18" charset="0"/>
            </a:endParaRPr>
          </a:p>
          <a:p>
            <a:pPr marL="457560">
              <a:lnSpc>
                <a:spcPct val="90000"/>
              </a:lnSpc>
              <a:buClr>
                <a:srgbClr val="000000"/>
              </a:buClr>
            </a:pPr>
            <a:endParaRPr lang="en-US" sz="2200" spc="-1" dirty="0">
              <a:latin typeface="Times New Roman" panose="02020603050405020304" pitchFamily="18" charset="0"/>
              <a:cs typeface="Times New Roman" panose="02020603050405020304" pitchFamily="18" charset="0"/>
            </a:endParaRPr>
          </a:p>
          <a:p>
            <a:pPr marL="800280" indent="-342720">
              <a:lnSpc>
                <a:spcPct val="90000"/>
              </a:lnSpc>
              <a:buClr>
                <a:srgbClr val="000000"/>
              </a:buClr>
              <a:buFont typeface="Wingdings" charset="2"/>
              <a:buChar char=""/>
            </a:pPr>
            <a:r>
              <a:rPr lang="en-US" sz="2200" spc="-1" dirty="0">
                <a:solidFill>
                  <a:srgbClr val="000000"/>
                </a:solidFill>
                <a:latin typeface="Times New Roman" panose="02020603050405020304" pitchFamily="18" charset="0"/>
                <a:ea typeface="Arial"/>
                <a:cs typeface="Times New Roman" panose="02020603050405020304" pitchFamily="18" charset="0"/>
              </a:rPr>
              <a:t>The energy and structure of interstitial H as well as substitutional Li/H, Fe/2H, and PO</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200" spc="-1" dirty="0">
                <a:solidFill>
                  <a:srgbClr val="000000"/>
                </a:solidFill>
                <a:latin typeface="Times New Roman" panose="02020603050405020304" pitchFamily="18" charset="0"/>
                <a:ea typeface="Arial"/>
                <a:cs typeface="Times New Roman" panose="02020603050405020304" pitchFamily="18" charset="0"/>
              </a:rPr>
              <a:t>/(OH</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 4</a:t>
            </a:r>
            <a:r>
              <a:rPr lang="en-US" sz="2200" spc="-1" dirty="0" smtClean="0">
                <a:solidFill>
                  <a:srgbClr val="000000"/>
                </a:solidFill>
                <a:latin typeface="Times New Roman" panose="02020603050405020304" pitchFamily="18" charset="0"/>
                <a:ea typeface="Arial"/>
                <a:cs typeface="Times New Roman" panose="02020603050405020304" pitchFamily="18" charset="0"/>
              </a:rPr>
              <a:t> </a:t>
            </a:r>
            <a:r>
              <a:rPr lang="en-US" sz="2200" spc="-1" dirty="0">
                <a:solidFill>
                  <a:srgbClr val="000000"/>
                </a:solidFill>
                <a:latin typeface="Times New Roman" panose="02020603050405020304" pitchFamily="18" charset="0"/>
                <a:ea typeface="Arial"/>
                <a:cs typeface="Times New Roman" panose="02020603050405020304" pitchFamily="18" charset="0"/>
              </a:rPr>
              <a:t>defects in </a:t>
            </a:r>
            <a:r>
              <a:rPr lang="en-US" sz="2200" spc="-1" dirty="0" smtClean="0">
                <a:solidFill>
                  <a:srgbClr val="000000"/>
                </a:solidFill>
                <a:latin typeface="Times New Roman" panose="02020603050405020304" pitchFamily="18" charset="0"/>
                <a:ea typeface="Arial"/>
                <a:cs typeface="Times New Roman" panose="02020603050405020304" pitchFamily="18" charset="0"/>
              </a:rPr>
              <a:t>Li(</a:t>
            </a:r>
            <a:r>
              <a:rPr lang="en-US" sz="2200" spc="-1" dirty="0" err="1" smtClean="0">
                <a:solidFill>
                  <a:srgbClr val="000000"/>
                </a:solidFill>
                <a:latin typeface="Times New Roman" panose="02020603050405020304" pitchFamily="18" charset="0"/>
                <a:ea typeface="Arial"/>
                <a:cs typeface="Times New Roman" panose="02020603050405020304" pitchFamily="18" charset="0"/>
              </a:rPr>
              <a:t>Fe,Mn</a:t>
            </a:r>
            <a:r>
              <a:rPr lang="en-US" sz="2200" spc="-1" dirty="0" smtClean="0">
                <a:solidFill>
                  <a:srgbClr val="000000"/>
                </a:solidFill>
                <a:latin typeface="Times New Roman" panose="02020603050405020304" pitchFamily="18" charset="0"/>
                <a:ea typeface="Arial"/>
                <a:cs typeface="Times New Roman" panose="02020603050405020304" pitchFamily="18" charset="0"/>
              </a:rPr>
              <a:t>)PO</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200" spc="-1" dirty="0" smtClean="0">
                <a:solidFill>
                  <a:srgbClr val="000000"/>
                </a:solidFill>
                <a:latin typeface="Times New Roman" panose="02020603050405020304" pitchFamily="18" charset="0"/>
                <a:ea typeface="Arial"/>
                <a:cs typeface="Times New Roman" panose="02020603050405020304" pitchFamily="18" charset="0"/>
              </a:rPr>
              <a:t> </a:t>
            </a:r>
            <a:r>
              <a:rPr lang="en-US" sz="2200" spc="-1" dirty="0">
                <a:solidFill>
                  <a:srgbClr val="000000"/>
                </a:solidFill>
                <a:latin typeface="Times New Roman" panose="02020603050405020304" pitchFamily="18" charset="0"/>
                <a:ea typeface="Arial"/>
                <a:cs typeface="Times New Roman" panose="02020603050405020304" pitchFamily="18" charset="0"/>
              </a:rPr>
              <a:t>were determined with DFT calculations</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p>
          <a:p>
            <a:pPr marL="800280" indent="-342720">
              <a:lnSpc>
                <a:spcPct val="90000"/>
              </a:lnSpc>
              <a:buClr>
                <a:srgbClr val="000000"/>
              </a:buClr>
              <a:buFont typeface="Wingdings" charset="2"/>
              <a:buChar char=""/>
            </a:pPr>
            <a:endParaRPr lang="en-US" sz="2200" spc="-1" dirty="0">
              <a:solidFill>
                <a:srgbClr val="000000"/>
              </a:solidFill>
              <a:latin typeface="Times New Roman" panose="02020603050405020304" pitchFamily="18" charset="0"/>
              <a:ea typeface="Arial"/>
              <a:cs typeface="Times New Roman" panose="02020603050405020304" pitchFamily="18" charset="0"/>
            </a:endParaRPr>
          </a:p>
          <a:p>
            <a:pPr marL="800280" indent="-342720">
              <a:lnSpc>
                <a:spcPct val="90000"/>
              </a:lnSpc>
              <a:buClr>
                <a:srgbClr val="000000"/>
              </a:buClr>
              <a:buFont typeface="Wingdings" charset="2"/>
              <a:buChar char=""/>
            </a:pPr>
            <a:r>
              <a:rPr lang="en-US" sz="2200" spc="-1" dirty="0">
                <a:solidFill>
                  <a:srgbClr val="000000"/>
                </a:solidFill>
                <a:latin typeface="Times New Roman" panose="02020603050405020304" pitchFamily="18" charset="0"/>
                <a:ea typeface="Arial"/>
                <a:cs typeface="Times New Roman" panose="02020603050405020304" pitchFamily="18" charset="0"/>
              </a:rPr>
              <a:t>The  </a:t>
            </a:r>
            <a:r>
              <a:rPr lang="en-US" sz="2200" spc="-1" dirty="0" smtClean="0">
                <a:solidFill>
                  <a:srgbClr val="000000"/>
                </a:solidFill>
                <a:latin typeface="Times New Roman" panose="02020603050405020304" pitchFamily="18" charset="0"/>
                <a:ea typeface="Arial"/>
                <a:cs typeface="Times New Roman" panose="02020603050405020304" pitchFamily="18" charset="0"/>
              </a:rPr>
              <a:t>PO</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r>
              <a:rPr lang="en-US" sz="2200" spc="-1" dirty="0">
                <a:solidFill>
                  <a:srgbClr val="000000"/>
                </a:solidFill>
                <a:latin typeface="Times New Roman" panose="02020603050405020304" pitchFamily="18" charset="0"/>
                <a:ea typeface="Arial"/>
                <a:cs typeface="Times New Roman" panose="02020603050405020304" pitchFamily="18" charset="0"/>
              </a:rPr>
              <a:t>OH</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 4</a:t>
            </a:r>
            <a:r>
              <a:rPr lang="en-US" sz="2200" spc="-1" dirty="0" smtClean="0">
                <a:solidFill>
                  <a:srgbClr val="000000"/>
                </a:solidFill>
                <a:latin typeface="Times New Roman" panose="02020603050405020304" pitchFamily="18" charset="0"/>
                <a:ea typeface="Arial"/>
                <a:cs typeface="Times New Roman" panose="02020603050405020304" pitchFamily="18" charset="0"/>
              </a:rPr>
              <a:t> </a:t>
            </a:r>
            <a:r>
              <a:rPr lang="en-US" sz="2200" spc="-1" dirty="0">
                <a:solidFill>
                  <a:srgbClr val="000000"/>
                </a:solidFill>
                <a:latin typeface="Times New Roman" panose="02020603050405020304" pitchFamily="18" charset="0"/>
                <a:ea typeface="Arial"/>
                <a:cs typeface="Times New Roman" panose="02020603050405020304" pitchFamily="18" charset="0"/>
              </a:rPr>
              <a:t>defect has the lowest formation energy per H atom among all considered defects</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p>
          <a:p>
            <a:pPr marL="800280" indent="-342720">
              <a:lnSpc>
                <a:spcPct val="90000"/>
              </a:lnSpc>
              <a:buClr>
                <a:srgbClr val="000000"/>
              </a:buClr>
              <a:buFont typeface="Wingdings" charset="2"/>
              <a:buChar char=""/>
            </a:pPr>
            <a:endParaRPr lang="en-US" sz="2200" spc="-1" dirty="0">
              <a:solidFill>
                <a:srgbClr val="000000"/>
              </a:solidFill>
              <a:latin typeface="Times New Roman" panose="02020603050405020304" pitchFamily="18" charset="0"/>
              <a:ea typeface="Arial"/>
              <a:cs typeface="Times New Roman" panose="02020603050405020304" pitchFamily="18" charset="0"/>
            </a:endParaRPr>
          </a:p>
          <a:p>
            <a:pPr marL="800280" indent="-342720">
              <a:lnSpc>
                <a:spcPct val="90000"/>
              </a:lnSpc>
              <a:buClr>
                <a:srgbClr val="000000"/>
              </a:buClr>
              <a:buFont typeface="Wingdings" charset="2"/>
              <a:buChar char=""/>
            </a:pPr>
            <a:r>
              <a:rPr lang="en-US" sz="2200" spc="-1" dirty="0">
                <a:solidFill>
                  <a:srgbClr val="000000"/>
                </a:solidFill>
                <a:latin typeface="Times New Roman" panose="02020603050405020304" pitchFamily="18" charset="0"/>
                <a:ea typeface="Arial"/>
                <a:cs typeface="Times New Roman" panose="02020603050405020304" pitchFamily="18" charset="0"/>
              </a:rPr>
              <a:t>In </a:t>
            </a:r>
            <a:r>
              <a:rPr lang="en-US" sz="2200" spc="-1" dirty="0" smtClean="0">
                <a:solidFill>
                  <a:srgbClr val="000000"/>
                </a:solidFill>
                <a:latin typeface="Times New Roman" panose="02020603050405020304" pitchFamily="18" charset="0"/>
                <a:ea typeface="Arial"/>
                <a:cs typeface="Times New Roman" panose="02020603050405020304" pitchFamily="18" charset="0"/>
              </a:rPr>
              <a:t>PO</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r>
              <a:rPr lang="en-US" sz="2200" spc="-1" dirty="0">
                <a:solidFill>
                  <a:srgbClr val="000000"/>
                </a:solidFill>
                <a:latin typeface="Times New Roman" panose="02020603050405020304" pitchFamily="18" charset="0"/>
                <a:ea typeface="Arial"/>
                <a:cs typeface="Times New Roman" panose="02020603050405020304" pitchFamily="18" charset="0"/>
              </a:rPr>
              <a:t>OH</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 4</a:t>
            </a:r>
            <a:r>
              <a:rPr lang="en-US" sz="2200" spc="-1" dirty="0" smtClean="0">
                <a:solidFill>
                  <a:srgbClr val="000000"/>
                </a:solidFill>
                <a:latin typeface="Times New Roman" panose="02020603050405020304" pitchFamily="18" charset="0"/>
                <a:ea typeface="Arial"/>
                <a:cs typeface="Times New Roman" panose="02020603050405020304" pitchFamily="18" charset="0"/>
              </a:rPr>
              <a:t> </a:t>
            </a:r>
            <a:r>
              <a:rPr lang="en-US" sz="2200" spc="-1" dirty="0">
                <a:solidFill>
                  <a:srgbClr val="000000"/>
                </a:solidFill>
                <a:latin typeface="Times New Roman" panose="02020603050405020304" pitchFamily="18" charset="0"/>
                <a:ea typeface="Arial"/>
                <a:cs typeface="Times New Roman" panose="02020603050405020304" pitchFamily="18" charset="0"/>
              </a:rPr>
              <a:t>defect four H atoms form covalent bonds (~1 Å) with O. Three OH bonds are directed inside the </a:t>
            </a:r>
            <a:r>
              <a:rPr lang="en-US" sz="2200" spc="-1" dirty="0" smtClean="0">
                <a:solidFill>
                  <a:srgbClr val="000000"/>
                </a:solidFill>
                <a:latin typeface="Times New Roman" panose="02020603050405020304" pitchFamily="18" charset="0"/>
                <a:ea typeface="Arial"/>
                <a:cs typeface="Times New Roman" panose="02020603050405020304" pitchFamily="18" charset="0"/>
              </a:rPr>
              <a:t>O</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200" spc="-1" dirty="0" smtClean="0">
                <a:solidFill>
                  <a:srgbClr val="000000"/>
                </a:solidFill>
                <a:latin typeface="Times New Roman" panose="02020603050405020304" pitchFamily="18" charset="0"/>
                <a:ea typeface="Arial"/>
                <a:cs typeface="Times New Roman" panose="02020603050405020304" pitchFamily="18" charset="0"/>
              </a:rPr>
              <a:t>-tetrahedral void </a:t>
            </a:r>
            <a:r>
              <a:rPr lang="en-US" sz="2200" spc="-1" dirty="0">
                <a:solidFill>
                  <a:srgbClr val="000000"/>
                </a:solidFill>
                <a:latin typeface="Times New Roman" panose="02020603050405020304" pitchFamily="18" charset="0"/>
                <a:ea typeface="Arial"/>
                <a:cs typeface="Times New Roman" panose="02020603050405020304" pitchFamily="18" charset="0"/>
              </a:rPr>
              <a:t>left after P removal, while the fourth OH </a:t>
            </a:r>
            <a:r>
              <a:rPr lang="en-US" sz="2200" spc="-1" dirty="0" smtClean="0">
                <a:solidFill>
                  <a:srgbClr val="000000"/>
                </a:solidFill>
                <a:latin typeface="Times New Roman" panose="02020603050405020304" pitchFamily="18" charset="0"/>
                <a:ea typeface="Arial"/>
                <a:cs typeface="Times New Roman" panose="02020603050405020304" pitchFamily="18" charset="0"/>
              </a:rPr>
              <a:t>is located in the neighborhood void tetrahedral site.</a:t>
            </a:r>
          </a:p>
          <a:p>
            <a:pPr marL="800280" indent="-342720">
              <a:lnSpc>
                <a:spcPct val="90000"/>
              </a:lnSpc>
              <a:buClr>
                <a:srgbClr val="000000"/>
              </a:buClr>
              <a:buFont typeface="Wingdings" charset="2"/>
              <a:buChar char=""/>
            </a:pPr>
            <a:endParaRPr lang="en-US" sz="2200" spc="-1" dirty="0">
              <a:solidFill>
                <a:srgbClr val="000000"/>
              </a:solidFill>
              <a:latin typeface="Times New Roman" panose="02020603050405020304" pitchFamily="18" charset="0"/>
              <a:ea typeface="Arial"/>
              <a:cs typeface="Times New Roman" panose="02020603050405020304" pitchFamily="18" charset="0"/>
            </a:endParaRPr>
          </a:p>
          <a:p>
            <a:pPr marL="800280" indent="-342720">
              <a:lnSpc>
                <a:spcPct val="90000"/>
              </a:lnSpc>
              <a:buClr>
                <a:srgbClr val="000000"/>
              </a:buClr>
              <a:buFont typeface="Wingdings" charset="2"/>
              <a:buChar char=""/>
            </a:pPr>
            <a:r>
              <a:rPr lang="en-US" sz="2200" spc="-1" dirty="0">
                <a:solidFill>
                  <a:srgbClr val="000000"/>
                </a:solidFill>
                <a:latin typeface="Times New Roman" panose="02020603050405020304" pitchFamily="18" charset="0"/>
                <a:ea typeface="Arial"/>
                <a:cs typeface="Times New Roman" panose="02020603050405020304" pitchFamily="18" charset="0"/>
              </a:rPr>
              <a:t>The stability </a:t>
            </a:r>
            <a:r>
              <a:rPr lang="en-US" sz="2200" spc="-1" dirty="0" smtClean="0">
                <a:solidFill>
                  <a:srgbClr val="000000"/>
                </a:solidFill>
                <a:latin typeface="Times New Roman" panose="02020603050405020304" pitchFamily="18" charset="0"/>
                <a:ea typeface="Arial"/>
                <a:cs typeface="Times New Roman" panose="02020603050405020304" pitchFamily="18" charset="0"/>
              </a:rPr>
              <a:t>of </a:t>
            </a:r>
            <a:r>
              <a:rPr lang="en-US" sz="2200" spc="-1" dirty="0" smtClean="0">
                <a:solidFill>
                  <a:srgbClr val="000000"/>
                </a:solidFill>
                <a:latin typeface="Times New Roman" panose="02020603050405020304" pitchFamily="18" charset="0"/>
                <a:ea typeface="Arial"/>
                <a:cs typeface="Times New Roman" panose="02020603050405020304" pitchFamily="18" charset="0"/>
              </a:rPr>
              <a:t>PO</a:t>
            </a:r>
            <a:r>
              <a:rPr lang="en-US" sz="22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r>
              <a:rPr lang="en-US" sz="2200" spc="-1" dirty="0">
                <a:solidFill>
                  <a:srgbClr val="000000"/>
                </a:solidFill>
                <a:latin typeface="Times New Roman" panose="02020603050405020304" pitchFamily="18" charset="0"/>
                <a:ea typeface="Arial"/>
                <a:cs typeface="Times New Roman" panose="02020603050405020304" pitchFamily="18" charset="0"/>
              </a:rPr>
              <a:t>OH</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 4</a:t>
            </a:r>
            <a:r>
              <a:rPr lang="en-US" sz="2200" spc="-1" dirty="0" smtClean="0">
                <a:solidFill>
                  <a:srgbClr val="000000"/>
                </a:solidFill>
                <a:latin typeface="Times New Roman" panose="02020603050405020304" pitchFamily="18" charset="0"/>
                <a:ea typeface="Arial"/>
                <a:cs typeface="Times New Roman" panose="02020603050405020304" pitchFamily="18" charset="0"/>
              </a:rPr>
              <a:t> </a:t>
            </a:r>
            <a:r>
              <a:rPr lang="en-US" sz="2200" spc="-1" dirty="0">
                <a:solidFill>
                  <a:srgbClr val="000000"/>
                </a:solidFill>
                <a:latin typeface="Times New Roman" panose="02020603050405020304" pitchFamily="18" charset="0"/>
                <a:ea typeface="Arial"/>
                <a:cs typeface="Times New Roman" panose="02020603050405020304" pitchFamily="18" charset="0"/>
              </a:rPr>
              <a:t>defects was confirmed with </a:t>
            </a:r>
            <a:r>
              <a:rPr lang="en-US" sz="2200" i="1" spc="-1" dirty="0">
                <a:solidFill>
                  <a:srgbClr val="000000"/>
                </a:solidFill>
                <a:latin typeface="Times New Roman" panose="02020603050405020304" pitchFamily="18" charset="0"/>
                <a:ea typeface="Arial"/>
                <a:cs typeface="Times New Roman" panose="02020603050405020304" pitchFamily="18" charset="0"/>
              </a:rPr>
              <a:t>ab initio </a:t>
            </a:r>
            <a:r>
              <a:rPr lang="en-US" sz="2200" spc="-1" dirty="0">
                <a:solidFill>
                  <a:srgbClr val="000000"/>
                </a:solidFill>
                <a:latin typeface="Times New Roman" panose="02020603050405020304" pitchFamily="18" charset="0"/>
                <a:ea typeface="Arial"/>
                <a:cs typeface="Times New Roman" panose="02020603050405020304" pitchFamily="18" charset="0"/>
              </a:rPr>
              <a:t>molecular dynamics at temperatures up to 600 ℃</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p>
          <a:p>
            <a:pPr marL="800280" indent="-342720">
              <a:lnSpc>
                <a:spcPct val="90000"/>
              </a:lnSpc>
              <a:buClr>
                <a:srgbClr val="000000"/>
              </a:buClr>
              <a:buFont typeface="Wingdings" charset="2"/>
              <a:buChar char=""/>
            </a:pPr>
            <a:endParaRPr lang="en-US" sz="2200" spc="-1" dirty="0">
              <a:solidFill>
                <a:srgbClr val="000000"/>
              </a:solidFill>
              <a:latin typeface="Times New Roman" panose="02020603050405020304" pitchFamily="18" charset="0"/>
              <a:ea typeface="Arial"/>
              <a:cs typeface="Times New Roman" panose="02020603050405020304" pitchFamily="18" charset="0"/>
            </a:endParaRPr>
          </a:p>
          <a:p>
            <a:pPr marL="800280" indent="-342720">
              <a:lnSpc>
                <a:spcPct val="90000"/>
              </a:lnSpc>
              <a:buClr>
                <a:srgbClr val="000000"/>
              </a:buClr>
              <a:buFont typeface="Wingdings" charset="2"/>
              <a:buChar char=""/>
            </a:pPr>
            <a:r>
              <a:rPr lang="en-US" sz="2200" spc="-1" dirty="0">
                <a:solidFill>
                  <a:srgbClr val="000000"/>
                </a:solidFill>
                <a:latin typeface="Times New Roman" panose="02020603050405020304" pitchFamily="18" charset="0"/>
                <a:ea typeface="Arial"/>
                <a:cs typeface="Times New Roman" panose="02020603050405020304" pitchFamily="18" charset="0"/>
              </a:rPr>
              <a:t>At 600 </a:t>
            </a:r>
            <a:r>
              <a:rPr lang="en-US" sz="2200" spc="-1" dirty="0" smtClean="0">
                <a:solidFill>
                  <a:srgbClr val="000000"/>
                </a:solidFill>
                <a:latin typeface="Times New Roman" panose="02020603050405020304" pitchFamily="18" charset="0"/>
                <a:ea typeface="Arial"/>
                <a:cs typeface="Times New Roman" panose="02020603050405020304" pitchFamily="18" charset="0"/>
              </a:rPr>
              <a:t>℃ temporal formation of H</a:t>
            </a:r>
            <a:r>
              <a:rPr lang="en-US" sz="2200" spc="-1" baseline="-25000" dirty="0" smtClean="0">
                <a:solidFill>
                  <a:srgbClr val="000000"/>
                </a:solidFill>
                <a:latin typeface="Times New Roman" panose="02020603050405020304" pitchFamily="18" charset="0"/>
                <a:ea typeface="Arial"/>
                <a:cs typeface="Times New Roman" panose="02020603050405020304" pitchFamily="18" charset="0"/>
              </a:rPr>
              <a:t>2</a:t>
            </a:r>
            <a:r>
              <a:rPr lang="en-US" sz="2200" spc="-1" dirty="0" smtClean="0">
                <a:solidFill>
                  <a:srgbClr val="000000"/>
                </a:solidFill>
                <a:latin typeface="Times New Roman" panose="02020603050405020304" pitchFamily="18" charset="0"/>
                <a:ea typeface="Arial"/>
                <a:cs typeface="Times New Roman" panose="02020603050405020304" pitchFamily="18" charset="0"/>
              </a:rPr>
              <a:t> </a:t>
            </a:r>
            <a:r>
              <a:rPr lang="en-US" sz="2200" spc="-1" dirty="0">
                <a:solidFill>
                  <a:srgbClr val="000000"/>
                </a:solidFill>
                <a:latin typeface="Times New Roman" panose="02020603050405020304" pitchFamily="18" charset="0"/>
                <a:ea typeface="Arial"/>
                <a:cs typeface="Times New Roman" panose="02020603050405020304" pitchFamily="18" charset="0"/>
              </a:rPr>
              <a:t>complexes inside </a:t>
            </a:r>
            <a:r>
              <a:rPr lang="en-US" sz="2200" spc="-1" dirty="0" smtClean="0">
                <a:solidFill>
                  <a:srgbClr val="000000"/>
                </a:solidFill>
                <a:latin typeface="Times New Roman" panose="02020603050405020304" pitchFamily="18" charset="0"/>
                <a:ea typeface="Arial"/>
                <a:cs typeface="Times New Roman" panose="02020603050405020304" pitchFamily="18" charset="0"/>
              </a:rPr>
              <a:t>PO</a:t>
            </a:r>
            <a:r>
              <a:rPr lang="en-US" sz="22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r>
              <a:rPr lang="en-US" sz="2200" spc="-1" dirty="0">
                <a:solidFill>
                  <a:srgbClr val="000000"/>
                </a:solidFill>
                <a:latin typeface="Times New Roman" panose="02020603050405020304" pitchFamily="18" charset="0"/>
                <a:ea typeface="Arial"/>
                <a:cs typeface="Times New Roman" panose="02020603050405020304" pitchFamily="18" charset="0"/>
              </a:rPr>
              <a:t>OH</a:t>
            </a:r>
            <a:r>
              <a:rPr lang="en-US" sz="2200" spc="-1" dirty="0" smtClean="0">
                <a:solidFill>
                  <a:srgbClr val="000000"/>
                </a:solidFill>
                <a:latin typeface="Times New Roman" panose="02020603050405020304" pitchFamily="18" charset="0"/>
                <a:ea typeface="Arial"/>
                <a:cs typeface="Times New Roman" panose="02020603050405020304" pitchFamily="18" charset="0"/>
              </a:rPr>
              <a:t>)</a:t>
            </a:r>
            <a:r>
              <a:rPr lang="en-US" sz="2200" spc="-1" baseline="-25000" dirty="0">
                <a:solidFill>
                  <a:srgbClr val="000000"/>
                </a:solidFill>
                <a:latin typeface="Times New Roman" panose="02020603050405020304" pitchFamily="18" charset="0"/>
                <a:ea typeface="Arial"/>
                <a:cs typeface="Times New Roman" panose="02020603050405020304" pitchFamily="18" charset="0"/>
              </a:rPr>
              <a:t> 4</a:t>
            </a:r>
            <a:r>
              <a:rPr lang="en-US" sz="2200" spc="-1" dirty="0" smtClean="0">
                <a:solidFill>
                  <a:srgbClr val="000000"/>
                </a:solidFill>
                <a:latin typeface="Times New Roman" panose="02020603050405020304" pitchFamily="18" charset="0"/>
                <a:ea typeface="Arial"/>
                <a:cs typeface="Times New Roman" panose="02020603050405020304" pitchFamily="18" charset="0"/>
              </a:rPr>
              <a:t> </a:t>
            </a:r>
            <a:r>
              <a:rPr lang="en-US" sz="2200" spc="-1" dirty="0">
                <a:solidFill>
                  <a:srgbClr val="000000"/>
                </a:solidFill>
                <a:latin typeface="Times New Roman" panose="02020603050405020304" pitchFamily="18" charset="0"/>
                <a:ea typeface="Arial"/>
                <a:cs typeface="Times New Roman" panose="02020603050405020304" pitchFamily="18" charset="0"/>
              </a:rPr>
              <a:t>defects was observed.</a:t>
            </a:r>
            <a:endParaRPr lang="en-US" sz="2200" spc="-1" dirty="0" smtClean="0">
              <a:solidFill>
                <a:srgbClr val="000000"/>
              </a:solidFill>
              <a:latin typeface="Times New Roman" panose="02020603050405020304" pitchFamily="18" charset="0"/>
              <a:ea typeface="Arial"/>
              <a:cs typeface="Times New Roman" panose="02020603050405020304" pitchFamily="18" charset="0"/>
            </a:endParaRPr>
          </a:p>
        </p:txBody>
      </p:sp>
      <p:pic>
        <p:nvPicPr>
          <p:cNvPr id="8" name="Рисунок 7"/>
          <p:cNvPicPr>
            <a:picLocks noChangeAspect="1"/>
          </p:cNvPicPr>
          <p:nvPr/>
        </p:nvPicPr>
        <p:blipFill rotWithShape="1">
          <a:blip r:embed="rId2" cstate="print">
            <a:extLst>
              <a:ext uri="{28A0092B-C50C-407E-A947-70E740481C1C}">
                <a14:useLocalDpi xmlns:a14="http://schemas.microsoft.com/office/drawing/2010/main" val="0"/>
              </a:ext>
            </a:extLst>
          </a:blip>
          <a:srcRect l="11538" r="6862"/>
          <a:stretch/>
        </p:blipFill>
        <p:spPr>
          <a:xfrm>
            <a:off x="10158272" y="0"/>
            <a:ext cx="2032443" cy="173643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420480" y="646331"/>
            <a:ext cx="829476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a:solidFill>
                  <a:srgbClr val="000000"/>
                </a:solidFill>
                <a:latin typeface="Times New Roman" panose="02020603050405020304" pitchFamily="18" charset="0"/>
                <a:ea typeface="Arial"/>
                <a:cs typeface="Times New Roman" panose="02020603050405020304" pitchFamily="18" charset="0"/>
              </a:rPr>
              <a:t>Acknowledgements</a:t>
            </a:r>
            <a:endParaRPr lang="en-US" sz="4000" b="0" strike="noStrike" spc="-1" dirty="0">
              <a:latin typeface="Times New Roman" panose="02020603050405020304" pitchFamily="18" charset="0"/>
              <a:cs typeface="Times New Roman" panose="02020603050405020304" pitchFamily="18" charset="0"/>
            </a:endParaRPr>
          </a:p>
        </p:txBody>
      </p:sp>
      <p:sp>
        <p:nvSpPr>
          <p:cNvPr id="85" name="CustomShape 2"/>
          <p:cNvSpPr/>
          <p:nvPr/>
        </p:nvSpPr>
        <p:spPr>
          <a:xfrm>
            <a:off x="1275200" y="2824960"/>
            <a:ext cx="8294760" cy="3579480"/>
          </a:xfrm>
          <a:prstGeom prst="rect">
            <a:avLst/>
          </a:prstGeom>
          <a:noFill/>
          <a:ln>
            <a:noFill/>
          </a:ln>
        </p:spPr>
        <p:style>
          <a:lnRef idx="0">
            <a:scrgbClr r="0" g="0" b="0"/>
          </a:lnRef>
          <a:fillRef idx="0">
            <a:scrgbClr r="0" g="0" b="0"/>
          </a:fillRef>
          <a:effectRef idx="0">
            <a:scrgbClr r="0" g="0" b="0"/>
          </a:effectRef>
          <a:fontRef idx="minor"/>
        </p:style>
        <p:txBody>
          <a:bodyPr/>
          <a:lstStyle/>
          <a:p>
            <a:pPr marL="457200" algn="ctr">
              <a:lnSpc>
                <a:spcPct val="90000"/>
              </a:lnSpc>
            </a:pPr>
            <a:r>
              <a:rPr lang="en-US" sz="3600" b="0" strike="noStrike" spc="-1" dirty="0" smtClean="0">
                <a:solidFill>
                  <a:srgbClr val="000000"/>
                </a:solidFill>
                <a:latin typeface="Times New Roman" panose="02020603050405020304" pitchFamily="18" charset="0"/>
                <a:ea typeface="Arial"/>
                <a:cs typeface="Times New Roman" panose="02020603050405020304" pitchFamily="18" charset="0"/>
              </a:rPr>
              <a:t>I express my gratitude to </a:t>
            </a:r>
          </a:p>
          <a:p>
            <a:pPr marL="457200" algn="ctr">
              <a:lnSpc>
                <a:spcPct val="90000"/>
              </a:lnSpc>
            </a:pPr>
            <a:r>
              <a:rPr lang="en-US" sz="3600" spc="-1" dirty="0" smtClean="0">
                <a:solidFill>
                  <a:srgbClr val="000000"/>
                </a:solidFill>
                <a:latin typeface="Times New Roman" panose="02020603050405020304" pitchFamily="18" charset="0"/>
                <a:cs typeface="Times New Roman" panose="02020603050405020304" pitchFamily="18" charset="0"/>
              </a:rPr>
              <a:t>Dmitry </a:t>
            </a:r>
            <a:r>
              <a:rPr lang="en-US" sz="3600" spc="-1" dirty="0" err="1" smtClean="0">
                <a:solidFill>
                  <a:srgbClr val="000000"/>
                </a:solidFill>
                <a:latin typeface="Times New Roman" panose="02020603050405020304" pitchFamily="18" charset="0"/>
                <a:cs typeface="Times New Roman" panose="02020603050405020304" pitchFamily="18" charset="0"/>
              </a:rPr>
              <a:t>Aksenov</a:t>
            </a:r>
            <a:r>
              <a:rPr lang="en-US" sz="3600" spc="-1" dirty="0" smtClean="0">
                <a:solidFill>
                  <a:srgbClr val="000000"/>
                </a:solidFill>
                <a:latin typeface="Times New Roman" panose="02020603050405020304" pitchFamily="18" charset="0"/>
                <a:cs typeface="Times New Roman" panose="02020603050405020304" pitchFamily="18" charset="0"/>
              </a:rPr>
              <a:t> </a:t>
            </a:r>
          </a:p>
          <a:p>
            <a:pPr marL="457200" algn="ctr">
              <a:lnSpc>
                <a:spcPct val="90000"/>
              </a:lnSpc>
            </a:pPr>
            <a:r>
              <a:rPr lang="en-US" sz="3600" spc="-1" dirty="0">
                <a:solidFill>
                  <a:srgbClr val="000000"/>
                </a:solidFill>
                <a:latin typeface="Times New Roman" panose="02020603050405020304" pitchFamily="18" charset="0"/>
                <a:cs typeface="Times New Roman" panose="02020603050405020304" pitchFamily="18" charset="0"/>
              </a:rPr>
              <a:t>a</a:t>
            </a:r>
            <a:r>
              <a:rPr lang="en-US" sz="3600" b="0" strike="noStrike" spc="-1" dirty="0" smtClean="0">
                <a:solidFill>
                  <a:srgbClr val="000000"/>
                </a:solidFill>
                <a:latin typeface="Times New Roman" panose="02020603050405020304" pitchFamily="18" charset="0"/>
                <a:cs typeface="Times New Roman" panose="02020603050405020304" pitchFamily="18" charset="0"/>
              </a:rPr>
              <a:t>nd </a:t>
            </a:r>
          </a:p>
          <a:p>
            <a:pPr marL="457200" algn="ctr">
              <a:lnSpc>
                <a:spcPct val="90000"/>
              </a:lnSpc>
            </a:pPr>
            <a:r>
              <a:rPr lang="en-US" sz="3600" spc="-1" dirty="0" err="1" smtClean="0">
                <a:solidFill>
                  <a:srgbClr val="000000"/>
                </a:solidFill>
                <a:latin typeface="Times New Roman" panose="02020603050405020304" pitchFamily="18" charset="0"/>
                <a:cs typeface="Times New Roman" panose="02020603050405020304" pitchFamily="18" charset="0"/>
              </a:rPr>
              <a:t>Andriy</a:t>
            </a:r>
            <a:r>
              <a:rPr lang="en-US" sz="3600" spc="-1" dirty="0" smtClean="0">
                <a:solidFill>
                  <a:srgbClr val="000000"/>
                </a:solidFill>
                <a:latin typeface="Times New Roman" panose="02020603050405020304" pitchFamily="18" charset="0"/>
                <a:cs typeface="Times New Roman" panose="02020603050405020304" pitchFamily="18" charset="0"/>
              </a:rPr>
              <a:t> </a:t>
            </a:r>
            <a:r>
              <a:rPr lang="en-US" sz="3600" spc="-1" dirty="0" err="1" smtClean="0">
                <a:solidFill>
                  <a:srgbClr val="000000"/>
                </a:solidFill>
                <a:latin typeface="Times New Roman" panose="02020603050405020304" pitchFamily="18" charset="0"/>
                <a:cs typeface="Times New Roman" panose="02020603050405020304" pitchFamily="18" charset="0"/>
              </a:rPr>
              <a:t>Zhugayevych</a:t>
            </a:r>
            <a:endParaRPr lang="en-US" sz="3600" spc="-1" dirty="0" smtClean="0">
              <a:solidFill>
                <a:srgbClr val="000000"/>
              </a:solidFill>
              <a:latin typeface="Times New Roman" panose="02020603050405020304" pitchFamily="18" charset="0"/>
              <a:cs typeface="Times New Roman" panose="02020603050405020304" pitchFamily="18" charset="0"/>
            </a:endParaRPr>
          </a:p>
          <a:p>
            <a:pPr marL="457200" algn="ctr">
              <a:lnSpc>
                <a:spcPct val="90000"/>
              </a:lnSpc>
            </a:pPr>
            <a:r>
              <a:rPr lang="en-US" sz="3600" spc="-1" dirty="0">
                <a:latin typeface="Times New Roman" panose="02020603050405020304" pitchFamily="18" charset="0"/>
                <a:cs typeface="Times New Roman" panose="02020603050405020304" pitchFamily="18" charset="0"/>
              </a:rPr>
              <a:t>f</a:t>
            </a:r>
            <a:r>
              <a:rPr lang="en-US" sz="3600" spc="-1" dirty="0" smtClean="0">
                <a:latin typeface="Times New Roman" panose="02020603050405020304" pitchFamily="18" charset="0"/>
                <a:cs typeface="Times New Roman" panose="02020603050405020304" pitchFamily="18" charset="0"/>
              </a:rPr>
              <a:t>or their support and advice</a:t>
            </a:r>
            <a:endParaRPr lang="en-US" sz="3600" b="0" strike="noStrike" spc="-1" dirty="0" smtClean="0">
              <a:latin typeface="Times New Roman" panose="02020603050405020304" pitchFamily="18" charset="0"/>
              <a:cs typeface="Times New Roman" panose="02020603050405020304" pitchFamily="18" charset="0"/>
            </a:endParaRPr>
          </a:p>
        </p:txBody>
      </p:sp>
      <p:sp>
        <p:nvSpPr>
          <p:cNvPr id="4" name="TextBox 3"/>
          <p:cNvSpPr txBox="1"/>
          <p:nvPr/>
        </p:nvSpPr>
        <p:spPr>
          <a:xfrm>
            <a:off x="11541280" y="0"/>
            <a:ext cx="646331" cy="646331"/>
          </a:xfrm>
          <a:prstGeom prst="rect">
            <a:avLst/>
          </a:prstGeom>
          <a:noFill/>
        </p:spPr>
        <p:txBody>
          <a:bodyPr wrap="none" rtlCol="0">
            <a:spAutoFit/>
          </a:bodyPr>
          <a:lstStyle/>
          <a:p>
            <a:r>
              <a:rPr lang="en-US" sz="3600" dirty="0" smtClean="0">
                <a:solidFill>
                  <a:schemeClr val="tx1">
                    <a:lumMod val="50000"/>
                    <a:lumOff val="50000"/>
                  </a:schemeClr>
                </a:solidFill>
                <a:latin typeface="Times New Roman" panose="02020603050405020304" pitchFamily="18" charset="0"/>
                <a:cs typeface="Times New Roman" panose="02020603050405020304" pitchFamily="18" charset="0"/>
              </a:rPr>
              <a:t>19</a:t>
            </a:r>
            <a:endParaRPr lang="ru-RU" sz="3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1007808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p:cNvSpPr txBox="1"/>
          <p:nvPr/>
        </p:nvSpPr>
        <p:spPr>
          <a:xfrm>
            <a:off x="11527197" y="6101800"/>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18</a:t>
            </a:r>
            <a:endParaRPr lang="ru-RU" sz="2800" b="1"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851520" y="2678331"/>
            <a:ext cx="829476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spc="-1" dirty="0" smtClean="0">
                <a:solidFill>
                  <a:srgbClr val="000000"/>
                </a:solidFill>
                <a:latin typeface="Times New Roman" panose="02020603050405020304" pitchFamily="18" charset="0"/>
                <a:cs typeface="Times New Roman" panose="02020603050405020304" pitchFamily="18" charset="0"/>
              </a:rPr>
              <a:t>Thank you for your attention!</a:t>
            </a:r>
            <a:endParaRPr lang="en-US" sz="4000" b="0" strike="noStrike" spc="-1" dirty="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1007808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66288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CustomShape 1"/>
          <p:cNvSpPr/>
          <p:nvPr/>
        </p:nvSpPr>
        <p:spPr>
          <a:xfrm>
            <a:off x="1169633" y="259232"/>
            <a:ext cx="10881476"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4000" spc="-1" dirty="0" smtClean="0">
                <a:solidFill>
                  <a:srgbClr val="000000"/>
                </a:solidFill>
                <a:latin typeface="Times New Roman" panose="02020603050405020304" pitchFamily="18" charset="0"/>
                <a:ea typeface="Arial"/>
                <a:cs typeface="Times New Roman" panose="02020603050405020304" pitchFamily="18" charset="0"/>
              </a:rPr>
              <a:t>Defects formation energy calculation (GGA+U)</a:t>
            </a:r>
            <a:endParaRPr lang="en-US" sz="4000" b="0" strike="noStrike" spc="-1" baseline="-25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636691" y="6277120"/>
            <a:ext cx="623889" cy="523220"/>
          </a:xfrm>
          <a:prstGeom prst="rect">
            <a:avLst/>
          </a:prstGeom>
          <a:noFill/>
        </p:spPr>
        <p:txBody>
          <a:bodyPr wrap="none" rtlCol="0">
            <a:spAutoFit/>
          </a:bodyPr>
          <a:lstStyle/>
          <a:p>
            <a:r>
              <a:rPr lang="en-US" sz="2800" b="1" dirty="0" smtClean="0">
                <a:solidFill>
                  <a:schemeClr val="accent6"/>
                </a:solidFill>
                <a:latin typeface="Times New Roman" panose="02020603050405020304" pitchFamily="18" charset="0"/>
                <a:cs typeface="Times New Roman" panose="02020603050405020304" pitchFamily="18" charset="0"/>
              </a:rPr>
              <a:t>A1</a:t>
            </a:r>
            <a:endParaRPr lang="ru-RU" sz="2800" b="1" dirty="0">
              <a:solidFill>
                <a:schemeClr val="accent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3809138" y="1483687"/>
                <a:ext cx="6649577"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E</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def</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0" smtClean="0">
                              <a:latin typeface="Cambria Math" panose="02040503050406030204" pitchFamily="18" charset="0"/>
                            </a:rPr>
                            <m:t>1</m:t>
                          </m:r>
                        </m:num>
                        <m:den>
                          <m:r>
                            <m:rPr>
                              <m:sty m:val="p"/>
                            </m:rPr>
                            <a:rPr lang="en-US" sz="2000" b="0" i="0" smtClean="0">
                              <a:latin typeface="Cambria Math" panose="02040503050406030204" pitchFamily="18" charset="0"/>
                            </a:rPr>
                            <m:t>n</m:t>
                          </m:r>
                        </m:den>
                      </m:f>
                      <m:d>
                        <m:dPr>
                          <m:begChr m:val="["/>
                          <m:endChr m:val="]"/>
                          <m:ctrlPr>
                            <a:rPr lang="en-US" sz="2000" b="0" i="1" smtClean="0">
                              <a:latin typeface="Cambria Math" panose="02040503050406030204" pitchFamily="18" charset="0"/>
                            </a:rPr>
                          </m:ctrlPr>
                        </m:dPr>
                        <m:e>
                          <m:r>
                            <m:rPr>
                              <m:sty m:val="p"/>
                            </m:rPr>
                            <a:rPr lang="en-US" sz="2000">
                              <a:latin typeface="Cambria Math" panose="02040503050406030204" pitchFamily="18" charset="0"/>
                            </a:rPr>
                            <m:t>E</m:t>
                          </m:r>
                          <m:d>
                            <m:dPr>
                              <m:ctrlPr>
                                <a:rPr lang="en-US" sz="2000" i="1">
                                  <a:latin typeface="Cambria Math" panose="02040503050406030204" pitchFamily="18" charset="0"/>
                                </a:rPr>
                              </m:ctrlPr>
                            </m:dPr>
                            <m:e>
                              <m:r>
                                <m:rPr>
                                  <m:sty m:val="p"/>
                                </m:rPr>
                                <a:rPr lang="en-US" sz="2000">
                                  <a:latin typeface="Cambria Math" panose="02040503050406030204" pitchFamily="18" charset="0"/>
                                </a:rPr>
                                <m:t>LiFeP</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O</m:t>
                                  </m:r>
                                </m:e>
                                <m:sub>
                                  <m:r>
                                    <a:rPr lang="en-US" sz="2000">
                                      <a:latin typeface="Cambria Math" panose="02040503050406030204" pitchFamily="18" charset="0"/>
                                    </a:rPr>
                                    <m:t>4</m:t>
                                  </m:r>
                                </m:sub>
                              </m:sSub>
                              <m:r>
                                <m:rPr>
                                  <m:sty m:val="p"/>
                                </m:rPr>
                                <a:rPr lang="en-US" sz="2000">
                                  <a:latin typeface="Cambria Math" panose="02040503050406030204" pitchFamily="18" charset="0"/>
                                </a:rPr>
                                <m:t>def</m:t>
                              </m:r>
                            </m:e>
                          </m:d>
                          <m:r>
                            <a:rPr lang="en-US" sz="2000">
                              <a:latin typeface="Cambria Math" panose="02040503050406030204" pitchFamily="18" charset="0"/>
                            </a:rPr>
                            <m:t>−</m:t>
                          </m:r>
                          <m:r>
                            <m:rPr>
                              <m:sty m:val="p"/>
                            </m:rPr>
                            <a:rPr lang="en-US" sz="2000">
                              <a:latin typeface="Cambria Math" panose="02040503050406030204" pitchFamily="18" charset="0"/>
                            </a:rPr>
                            <m:t>E</m:t>
                          </m:r>
                          <m:d>
                            <m:dPr>
                              <m:ctrlPr>
                                <a:rPr lang="en-US" sz="2000" i="1">
                                  <a:latin typeface="Cambria Math" panose="02040503050406030204" pitchFamily="18" charset="0"/>
                                </a:rPr>
                              </m:ctrlPr>
                            </m:dPr>
                            <m:e>
                              <m:r>
                                <m:rPr>
                                  <m:sty m:val="p"/>
                                </m:rPr>
                                <a:rPr lang="en-US" sz="2000">
                                  <a:latin typeface="Cambria Math" panose="02040503050406030204" pitchFamily="18" charset="0"/>
                                </a:rPr>
                                <m:t>LiFeP</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O</m:t>
                                  </m:r>
                                </m:e>
                                <m:sub>
                                  <m:r>
                                    <a:rPr lang="en-US" sz="2000">
                                      <a:latin typeface="Cambria Math" panose="02040503050406030204" pitchFamily="18" charset="0"/>
                                    </a:rPr>
                                    <m:t>4</m:t>
                                  </m:r>
                                </m:sub>
                              </m:sSub>
                            </m:e>
                          </m:d>
                          <m:r>
                            <a:rPr lang="en-US" sz="2000">
                              <a:latin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μ</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vac</m:t>
                              </m:r>
                            </m:e>
                          </m:d>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nμ</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H</m:t>
                              </m:r>
                            </m:e>
                          </m:d>
                        </m:e>
                      </m:d>
                    </m:oMath>
                  </m:oMathPara>
                </a14:m>
                <a:endParaRPr lang="ru-RU" sz="20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809138" y="1483687"/>
                <a:ext cx="6649577" cy="576183"/>
              </a:xfrm>
              <a:prstGeom prst="rect">
                <a:avLst/>
              </a:prstGeom>
              <a:blipFill>
                <a:blip r:embed="rId2"/>
                <a:stretch>
                  <a:fillRect/>
                </a:stretch>
              </a:blipFill>
            </p:spPr>
            <p:txBody>
              <a:bodyPr/>
              <a:lstStyle/>
              <a:p>
                <a:r>
                  <a:rPr lang="ru-RU">
                    <a:noFill/>
                  </a:rPr>
                  <a:t> </a:t>
                </a:r>
              </a:p>
            </p:txBody>
          </p:sp>
        </mc:Fallback>
      </mc:AlternateContent>
      <p:sp>
        <p:nvSpPr>
          <p:cNvPr id="7" name="CustomShape 1"/>
          <p:cNvSpPr/>
          <p:nvPr/>
        </p:nvSpPr>
        <p:spPr>
          <a:xfrm>
            <a:off x="1403123" y="1545880"/>
            <a:ext cx="2585947"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General formula:</a:t>
            </a:r>
            <a:endParaRPr lang="en-US" sz="2400" b="0" strike="noStrike" spc="-1"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8" name="CustomShape 1"/>
          <p:cNvSpPr/>
          <p:nvPr/>
        </p:nvSpPr>
        <p:spPr>
          <a:xfrm>
            <a:off x="1403123" y="2059870"/>
            <a:ext cx="2585947"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U (</a:t>
            </a:r>
            <a:r>
              <a:rPr lang="en-US" sz="2400" spc="-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F</a:t>
            </a:r>
            <a:r>
              <a:rPr lang="en-US" sz="2400" spc="-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e) = 4.0 eV</a:t>
            </a:r>
            <a:endParaRPr lang="en-US" sz="2400" b="0" strike="noStrike" spc="-1" dirty="0">
              <a:latin typeface="Cambria Math" panose="02040503050406030204" pitchFamily="18" charset="0"/>
              <a:ea typeface="Cambria Math" panose="02040503050406030204" pitchFamily="18" charset="0"/>
              <a:cs typeface="Times New Roman" panose="02020603050405020304" pitchFamily="18" charset="0"/>
            </a:endParaRPr>
          </a:p>
        </p:txBody>
      </p:sp>
      <p:graphicFrame>
        <p:nvGraphicFramePr>
          <p:cNvPr id="9" name="Таблица 8"/>
          <p:cNvGraphicFramePr>
            <a:graphicFrameLocks noGrp="1"/>
          </p:cNvGraphicFramePr>
          <p:nvPr>
            <p:extLst>
              <p:ext uri="{D42A27DB-BD31-4B8C-83A1-F6EECF244321}">
                <p14:modId xmlns:p14="http://schemas.microsoft.com/office/powerpoint/2010/main" val="3137605497"/>
              </p:ext>
            </p:extLst>
          </p:nvPr>
        </p:nvGraphicFramePr>
        <p:xfrm>
          <a:off x="2696096" y="3122140"/>
          <a:ext cx="6974841" cy="2590800"/>
        </p:xfrm>
        <a:graphic>
          <a:graphicData uri="http://schemas.openxmlformats.org/drawingml/2006/table">
            <a:tbl>
              <a:tblPr firstRow="1" bandRow="1">
                <a:tableStyleId>{2D5ABB26-0587-4C30-8999-92F81FD0307C}</a:tableStyleId>
              </a:tblPr>
              <a:tblGrid>
                <a:gridCol w="1944237">
                  <a:extLst>
                    <a:ext uri="{9D8B030D-6E8A-4147-A177-3AD203B41FA5}">
                      <a16:colId xmlns:a16="http://schemas.microsoft.com/office/drawing/2014/main" val="188329893"/>
                    </a:ext>
                  </a:extLst>
                </a:gridCol>
                <a:gridCol w="2352237">
                  <a:extLst>
                    <a:ext uri="{9D8B030D-6E8A-4147-A177-3AD203B41FA5}">
                      <a16:colId xmlns:a16="http://schemas.microsoft.com/office/drawing/2014/main" val="1519016200"/>
                    </a:ext>
                  </a:extLst>
                </a:gridCol>
                <a:gridCol w="2678367">
                  <a:extLst>
                    <a:ext uri="{9D8B030D-6E8A-4147-A177-3AD203B41FA5}">
                      <a16:colId xmlns:a16="http://schemas.microsoft.com/office/drawing/2014/main" val="1210431179"/>
                    </a:ext>
                  </a:extLst>
                </a:gridCol>
              </a:tblGrid>
              <a:tr h="370840">
                <a:tc>
                  <a:txBody>
                    <a:bodyPr/>
                    <a:lstStyle/>
                    <a:p>
                      <a:pPr algn="ctr"/>
                      <a:r>
                        <a:rPr lang="en-US" sz="2800" dirty="0" smtClean="0">
                          <a:latin typeface="Cambria Math" panose="02040503050406030204" pitchFamily="18" charset="0"/>
                          <a:ea typeface="Cambria Math" panose="02040503050406030204" pitchFamily="18" charset="0"/>
                        </a:rPr>
                        <a:t>Defect type</a:t>
                      </a:r>
                      <a:endParaRPr lang="ru-RU" sz="2800" dirty="0">
                        <a:latin typeface="Cambria Math" panose="02040503050406030204" pitchFamily="18" charset="0"/>
                        <a:ea typeface="Cambria Math" panose="02040503050406030204"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2800" dirty="0" err="1" smtClean="0">
                          <a:latin typeface="Cambria Math" panose="02040503050406030204" pitchFamily="18" charset="0"/>
                          <a:ea typeface="Cambria Math" panose="02040503050406030204" pitchFamily="18" charset="0"/>
                        </a:rPr>
                        <a:t>E</a:t>
                      </a:r>
                      <a:r>
                        <a:rPr lang="en-US" sz="2800" baseline="-25000" dirty="0" err="1" smtClean="0">
                          <a:latin typeface="Cambria Math" panose="02040503050406030204" pitchFamily="18" charset="0"/>
                          <a:ea typeface="Cambria Math" panose="02040503050406030204" pitchFamily="18" charset="0"/>
                        </a:rPr>
                        <a:t>form</a:t>
                      </a:r>
                      <a:r>
                        <a:rPr lang="en-US" sz="2800" dirty="0" smtClean="0">
                          <a:latin typeface="Cambria Math" panose="02040503050406030204" pitchFamily="18" charset="0"/>
                          <a:ea typeface="Cambria Math" panose="02040503050406030204" pitchFamily="18" charset="0"/>
                        </a:rPr>
                        <a:t> (GGA)</a:t>
                      </a:r>
                      <a:endParaRPr lang="ru-RU" sz="2800" dirty="0">
                        <a:latin typeface="Cambria Math" panose="02040503050406030204" pitchFamily="18" charset="0"/>
                        <a:ea typeface="Cambria Math" panose="02040503050406030204" pitchFamily="18" charset="0"/>
                      </a:endParaRPr>
                    </a:p>
                  </a:txBody>
                  <a:tcP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err="1" smtClean="0">
                          <a:latin typeface="Cambria Math" panose="02040503050406030204" pitchFamily="18" charset="0"/>
                          <a:ea typeface="Cambria Math" panose="02040503050406030204" pitchFamily="18" charset="0"/>
                        </a:rPr>
                        <a:t>E</a:t>
                      </a:r>
                      <a:r>
                        <a:rPr lang="en-US" sz="2800" baseline="-25000" dirty="0" err="1" smtClean="0">
                          <a:latin typeface="Cambria Math" panose="02040503050406030204" pitchFamily="18" charset="0"/>
                          <a:ea typeface="Cambria Math" panose="02040503050406030204" pitchFamily="18" charset="0"/>
                        </a:rPr>
                        <a:t>form</a:t>
                      </a:r>
                      <a:r>
                        <a:rPr lang="en-US" sz="2800" dirty="0" smtClean="0">
                          <a:latin typeface="Cambria Math" panose="02040503050406030204" pitchFamily="18" charset="0"/>
                          <a:ea typeface="Cambria Math" panose="02040503050406030204" pitchFamily="18" charset="0"/>
                        </a:rPr>
                        <a:t> (GGA+U)</a:t>
                      </a:r>
                      <a:endParaRPr lang="ru-RU" sz="2800" dirty="0" smtClean="0">
                        <a:latin typeface="Cambria Math" panose="02040503050406030204" pitchFamily="18" charset="0"/>
                        <a:ea typeface="Cambria Math" panose="020405030504060302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444855"/>
                  </a:ext>
                </a:extLst>
              </a:tr>
              <a:tr h="370840">
                <a:tc>
                  <a:txBody>
                    <a:bodyPr/>
                    <a:lstStyle/>
                    <a:p>
                      <a:pPr algn="ctr"/>
                      <a:r>
                        <a:rPr lang="en-US" sz="2800" dirty="0" smtClean="0">
                          <a:latin typeface="Cambria Math" panose="02040503050406030204" pitchFamily="18" charset="0"/>
                          <a:ea typeface="Cambria Math" panose="02040503050406030204" pitchFamily="18" charset="0"/>
                        </a:rPr>
                        <a:t>Li/1H</a:t>
                      </a:r>
                      <a:endParaRPr lang="ru-RU" sz="2800" dirty="0">
                        <a:latin typeface="Cambria Math" panose="02040503050406030204" pitchFamily="18" charset="0"/>
                        <a:ea typeface="Cambria Math" panose="020405030504060302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sz="2800" dirty="0" smtClean="0">
                          <a:latin typeface="Cambria Math" panose="02040503050406030204" pitchFamily="18" charset="0"/>
                          <a:ea typeface="Cambria Math" panose="02040503050406030204" pitchFamily="18" charset="0"/>
                        </a:rPr>
                        <a:t>0.38</a:t>
                      </a:r>
                      <a:endParaRPr lang="ru-RU" sz="2800" dirty="0">
                        <a:latin typeface="Cambria Math" panose="02040503050406030204" pitchFamily="18" charset="0"/>
                        <a:ea typeface="Cambria Math" panose="020405030504060302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sz="2800" dirty="0" smtClean="0">
                          <a:latin typeface="Cambria Math" panose="02040503050406030204" pitchFamily="18" charset="0"/>
                          <a:ea typeface="Cambria Math" panose="02040503050406030204" pitchFamily="18" charset="0"/>
                        </a:rPr>
                        <a:t>0.89</a:t>
                      </a:r>
                      <a:endParaRPr lang="ru-RU" sz="2800" dirty="0">
                        <a:latin typeface="Cambria Math" panose="02040503050406030204" pitchFamily="18" charset="0"/>
                        <a:ea typeface="Cambria Math" panose="020405030504060302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98600124"/>
                  </a:ext>
                </a:extLst>
              </a:tr>
              <a:tr h="370840">
                <a:tc>
                  <a:txBody>
                    <a:bodyPr/>
                    <a:lstStyle/>
                    <a:p>
                      <a:pPr algn="ctr"/>
                      <a:r>
                        <a:rPr lang="en-US" sz="2800" dirty="0" smtClean="0">
                          <a:latin typeface="Cambria Math" panose="02040503050406030204" pitchFamily="18" charset="0"/>
                          <a:ea typeface="Cambria Math" panose="02040503050406030204" pitchFamily="18" charset="0"/>
                        </a:rPr>
                        <a:t>Fe/2H</a:t>
                      </a:r>
                      <a:endParaRPr lang="ru-RU" sz="2800" dirty="0">
                        <a:latin typeface="Cambria Math" panose="02040503050406030204" pitchFamily="18" charset="0"/>
                        <a:ea typeface="Cambria Math" panose="02040503050406030204" pitchFamily="18" charset="0"/>
                      </a:endParaRPr>
                    </a:p>
                  </a:txBody>
                  <a:tcPr/>
                </a:tc>
                <a:tc>
                  <a:txBody>
                    <a:bodyPr/>
                    <a:lstStyle/>
                    <a:p>
                      <a:pPr algn="ctr"/>
                      <a:r>
                        <a:rPr lang="en-US" sz="2800" dirty="0" smtClean="0">
                          <a:latin typeface="Cambria Math" panose="02040503050406030204" pitchFamily="18" charset="0"/>
                          <a:ea typeface="Cambria Math" panose="02040503050406030204" pitchFamily="18" charset="0"/>
                        </a:rPr>
                        <a:t>0.50</a:t>
                      </a:r>
                      <a:endParaRPr lang="ru-RU" sz="2800" dirty="0">
                        <a:latin typeface="Cambria Math" panose="02040503050406030204" pitchFamily="18" charset="0"/>
                        <a:ea typeface="Cambria Math" panose="02040503050406030204" pitchFamily="18" charset="0"/>
                      </a:endParaRPr>
                    </a:p>
                  </a:txBody>
                  <a:tcPr/>
                </a:tc>
                <a:tc>
                  <a:txBody>
                    <a:bodyPr/>
                    <a:lstStyle/>
                    <a:p>
                      <a:pPr algn="ctr"/>
                      <a:r>
                        <a:rPr lang="en-US" sz="2800" dirty="0" smtClean="0">
                          <a:latin typeface="Cambria Math" panose="02040503050406030204" pitchFamily="18" charset="0"/>
                          <a:ea typeface="Cambria Math" panose="02040503050406030204" pitchFamily="18" charset="0"/>
                        </a:rPr>
                        <a:t>0.88</a:t>
                      </a:r>
                      <a:endParaRPr lang="ru-RU" sz="2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829506821"/>
                  </a:ext>
                </a:extLst>
              </a:tr>
              <a:tr h="370840">
                <a:tc>
                  <a:txBody>
                    <a:bodyPr/>
                    <a:lstStyle/>
                    <a:p>
                      <a:pPr algn="ctr"/>
                      <a:r>
                        <a:rPr lang="en-US" sz="2800" dirty="0" smtClean="0">
                          <a:latin typeface="Cambria Math" panose="02040503050406030204" pitchFamily="18" charset="0"/>
                          <a:ea typeface="Cambria Math" panose="02040503050406030204" pitchFamily="18" charset="0"/>
                        </a:rPr>
                        <a:t>P/4H</a:t>
                      </a:r>
                      <a:endParaRPr lang="ru-RU" sz="2800" dirty="0">
                        <a:latin typeface="Cambria Math" panose="02040503050406030204" pitchFamily="18" charset="0"/>
                        <a:ea typeface="Cambria Math" panose="02040503050406030204" pitchFamily="18" charset="0"/>
                      </a:endParaRPr>
                    </a:p>
                  </a:txBody>
                  <a:tcPr/>
                </a:tc>
                <a:tc>
                  <a:txBody>
                    <a:bodyPr/>
                    <a:lstStyle/>
                    <a:p>
                      <a:pPr algn="ctr"/>
                      <a:r>
                        <a:rPr lang="en-US" sz="2800" dirty="0" smtClean="0">
                          <a:latin typeface="Cambria Math" panose="02040503050406030204" pitchFamily="18" charset="0"/>
                          <a:ea typeface="Cambria Math" panose="02040503050406030204" pitchFamily="18" charset="0"/>
                        </a:rPr>
                        <a:t>0.51</a:t>
                      </a:r>
                      <a:endParaRPr lang="ru-RU" sz="2800" dirty="0">
                        <a:latin typeface="Cambria Math" panose="02040503050406030204" pitchFamily="18" charset="0"/>
                        <a:ea typeface="Cambria Math" panose="02040503050406030204" pitchFamily="18" charset="0"/>
                      </a:endParaRPr>
                    </a:p>
                  </a:txBody>
                  <a:tcPr/>
                </a:tc>
                <a:tc>
                  <a:txBody>
                    <a:bodyPr/>
                    <a:lstStyle/>
                    <a:p>
                      <a:pPr algn="ctr"/>
                      <a:r>
                        <a:rPr lang="en-US" sz="2800" dirty="0" smtClean="0">
                          <a:solidFill>
                            <a:srgbClr val="FF0000"/>
                          </a:solidFill>
                          <a:latin typeface="Cambria Math" panose="02040503050406030204" pitchFamily="18" charset="0"/>
                          <a:ea typeface="Cambria Math" panose="02040503050406030204" pitchFamily="18" charset="0"/>
                        </a:rPr>
                        <a:t>0.53</a:t>
                      </a:r>
                      <a:endParaRPr lang="ru-RU" sz="2800" dirty="0">
                        <a:solidFill>
                          <a:srgbClr val="FF0000"/>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508625966"/>
                  </a:ext>
                </a:extLst>
              </a:tr>
              <a:tr h="370840">
                <a:tc>
                  <a:txBody>
                    <a:bodyPr/>
                    <a:lstStyle/>
                    <a:p>
                      <a:pPr algn="ctr"/>
                      <a:r>
                        <a:rPr lang="en-US" sz="2800" dirty="0" smtClean="0">
                          <a:latin typeface="Cambria Math" panose="02040503050406030204" pitchFamily="18" charset="0"/>
                          <a:ea typeface="Cambria Math" panose="02040503050406030204" pitchFamily="18" charset="0"/>
                        </a:rPr>
                        <a:t>P/5H</a:t>
                      </a:r>
                      <a:endParaRPr lang="ru-RU" sz="2800" dirty="0">
                        <a:latin typeface="Cambria Math" panose="02040503050406030204" pitchFamily="18" charset="0"/>
                        <a:ea typeface="Cambria Math" panose="02040503050406030204" pitchFamily="18" charset="0"/>
                      </a:endParaRPr>
                    </a:p>
                  </a:txBody>
                  <a:tcPr/>
                </a:tc>
                <a:tc>
                  <a:txBody>
                    <a:bodyPr/>
                    <a:lstStyle/>
                    <a:p>
                      <a:pPr algn="ctr"/>
                      <a:r>
                        <a:rPr lang="en-US" sz="2800" dirty="0" smtClean="0">
                          <a:latin typeface="Cambria Math" panose="02040503050406030204" pitchFamily="18" charset="0"/>
                          <a:ea typeface="Cambria Math" panose="02040503050406030204" pitchFamily="18" charset="0"/>
                        </a:rPr>
                        <a:t>0.89</a:t>
                      </a:r>
                      <a:endParaRPr lang="ru-RU" sz="2800" dirty="0">
                        <a:latin typeface="Cambria Math" panose="02040503050406030204" pitchFamily="18" charset="0"/>
                        <a:ea typeface="Cambria Math" panose="02040503050406030204" pitchFamily="18" charset="0"/>
                      </a:endParaRPr>
                    </a:p>
                  </a:txBody>
                  <a:tcPr/>
                </a:tc>
                <a:tc>
                  <a:txBody>
                    <a:bodyPr/>
                    <a:lstStyle/>
                    <a:p>
                      <a:pPr algn="ctr"/>
                      <a:r>
                        <a:rPr lang="en-US" sz="2800" dirty="0" smtClean="0">
                          <a:latin typeface="Cambria Math" panose="02040503050406030204" pitchFamily="18" charset="0"/>
                          <a:ea typeface="Cambria Math" panose="02040503050406030204" pitchFamily="18" charset="0"/>
                        </a:rPr>
                        <a:t>0.73</a:t>
                      </a:r>
                      <a:endParaRPr lang="ru-RU" sz="2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38639126"/>
                  </a:ext>
                </a:extLst>
              </a:tr>
            </a:tbl>
          </a:graphicData>
        </a:graphic>
      </p:graphicFrame>
    </p:spTree>
    <p:extLst>
      <p:ext uri="{BB962C8B-B14F-4D97-AF65-F5344CB8AC3E}">
        <p14:creationId xmlns:p14="http://schemas.microsoft.com/office/powerpoint/2010/main" val="17290018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17"/>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t="2652" r="4568"/>
          <a:stretch/>
        </p:blipFill>
        <p:spPr>
          <a:xfrm>
            <a:off x="6628874" y="1415170"/>
            <a:ext cx="5515779" cy="4072662"/>
          </a:xfrm>
          <a:prstGeom prst="rect">
            <a:avLst/>
          </a:prstGeom>
        </p:spPr>
      </p:pic>
      <p:sp>
        <p:nvSpPr>
          <p:cNvPr id="5" name="Прямоугольник 4"/>
          <p:cNvSpPr/>
          <p:nvPr/>
        </p:nvSpPr>
        <p:spPr>
          <a:xfrm>
            <a:off x="4684783" y="223539"/>
            <a:ext cx="2464457" cy="707886"/>
          </a:xfrm>
          <a:prstGeom prst="rect">
            <a:avLst/>
          </a:prstGeom>
        </p:spPr>
        <p:txBody>
          <a:bodyPr wrap="none">
            <a:spAutoFit/>
          </a:bodyPr>
          <a:lstStyle/>
          <a:p>
            <a:r>
              <a:rPr lang="en-US" sz="4000" spc="-1" dirty="0" smtClean="0">
                <a:solidFill>
                  <a:srgbClr val="000000"/>
                </a:solidFill>
                <a:latin typeface="Times New Roman" panose="02020603050405020304" pitchFamily="18" charset="0"/>
                <a:ea typeface="Arial"/>
                <a:cs typeface="Times New Roman" panose="02020603050405020304" pitchFamily="18" charset="0"/>
              </a:rPr>
              <a:t>Motivation</a:t>
            </a:r>
            <a:endParaRPr lang="ru-RU" sz="4000" dirty="0"/>
          </a:p>
        </p:txBody>
      </p:sp>
      <p:sp>
        <p:nvSpPr>
          <p:cNvPr id="6" name="Прямоугольник 5"/>
          <p:cNvSpPr/>
          <p:nvPr/>
        </p:nvSpPr>
        <p:spPr>
          <a:xfrm>
            <a:off x="225480" y="1356116"/>
            <a:ext cx="7297751" cy="400110"/>
          </a:xfrm>
          <a:prstGeom prst="rect">
            <a:avLst/>
          </a:prstGeom>
          <a:ln>
            <a:noFill/>
          </a:ln>
        </p:spPr>
        <p:txBody>
          <a:bodyPr wrap="square">
            <a:spAutoFit/>
          </a:bodyPr>
          <a:lstStyle/>
          <a:p>
            <a:pPr marL="285750" indent="-285750">
              <a:buFont typeface="Wingdings" panose="05000000000000000000" pitchFamily="2" charset="2"/>
              <a:buChar char="ü"/>
            </a:pPr>
            <a:r>
              <a:rPr lang="en-US" sz="2000" spc="-1" dirty="0">
                <a:solidFill>
                  <a:srgbClr val="000000"/>
                </a:solidFill>
                <a:latin typeface="Times New Roman" panose="02020603050405020304" pitchFamily="18" charset="0"/>
                <a:cs typeface="Times New Roman" panose="02020603050405020304" pitchFamily="18" charset="0"/>
              </a:rPr>
              <a:t>P</a:t>
            </a:r>
            <a:r>
              <a:rPr lang="en-US" sz="2000" spc="-1" dirty="0" smtClean="0">
                <a:solidFill>
                  <a:srgbClr val="000000"/>
                </a:solidFill>
                <a:latin typeface="Times New Roman" panose="02020603050405020304" pitchFamily="18" charset="0"/>
                <a:cs typeface="Times New Roman" panose="02020603050405020304" pitchFamily="18" charset="0"/>
              </a:rPr>
              <a:t>ositive </a:t>
            </a:r>
            <a:r>
              <a:rPr lang="en-US" sz="2000" spc="-1" dirty="0">
                <a:solidFill>
                  <a:srgbClr val="000000"/>
                </a:solidFill>
                <a:latin typeface="Times New Roman" panose="02020603050405020304" pitchFamily="18" charset="0"/>
                <a:cs typeface="Times New Roman" panose="02020603050405020304" pitchFamily="18" charset="0"/>
              </a:rPr>
              <a:t>electrode (cathode) in Li-ion </a:t>
            </a:r>
            <a:r>
              <a:rPr lang="en-US" sz="2000" spc="-1" dirty="0" smtClean="0">
                <a:solidFill>
                  <a:srgbClr val="000000"/>
                </a:solidFill>
                <a:latin typeface="Times New Roman" panose="02020603050405020304" pitchFamily="18" charset="0"/>
                <a:cs typeface="Times New Roman" panose="02020603050405020304" pitchFamily="18" charset="0"/>
              </a:rPr>
              <a:t>batteries - </a:t>
            </a:r>
            <a:r>
              <a:rPr lang="en-US" sz="2000" spc="-1" dirty="0">
                <a:solidFill>
                  <a:srgbClr val="000000"/>
                </a:solidFill>
                <a:latin typeface="Times New Roman" panose="02020603050405020304" pitchFamily="18" charset="0"/>
                <a:ea typeface="Arial"/>
                <a:cs typeface="Times New Roman" panose="02020603050405020304" pitchFamily="18" charset="0"/>
              </a:rPr>
              <a:t>Li(Fe, </a:t>
            </a:r>
            <a:r>
              <a:rPr lang="en-US" sz="2000" spc="-1" dirty="0" err="1">
                <a:solidFill>
                  <a:srgbClr val="000000"/>
                </a:solidFill>
                <a:latin typeface="Times New Roman" panose="02020603050405020304" pitchFamily="18" charset="0"/>
                <a:ea typeface="Arial"/>
                <a:cs typeface="Times New Roman" panose="02020603050405020304" pitchFamily="18" charset="0"/>
              </a:rPr>
              <a:t>Mn</a:t>
            </a:r>
            <a:r>
              <a:rPr lang="en-US" sz="2000" spc="-1" dirty="0">
                <a:solidFill>
                  <a:srgbClr val="000000"/>
                </a:solidFill>
                <a:latin typeface="Times New Roman" panose="02020603050405020304" pitchFamily="18" charset="0"/>
                <a:ea typeface="Arial"/>
                <a:cs typeface="Times New Roman" panose="02020603050405020304" pitchFamily="18" charset="0"/>
              </a:rPr>
              <a:t>)PO</a:t>
            </a:r>
            <a:r>
              <a:rPr lang="en-US" sz="20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000" spc="-1" dirty="0">
                <a:solidFill>
                  <a:srgbClr val="000000"/>
                </a:solidFill>
                <a:latin typeface="Times New Roman" panose="02020603050405020304" pitchFamily="18" charset="0"/>
                <a:ea typeface="Arial"/>
                <a:cs typeface="Times New Roman" panose="02020603050405020304" pitchFamily="18" charset="0"/>
              </a:rPr>
              <a:t> </a:t>
            </a:r>
            <a:endParaRPr lang="en-US" sz="2000" spc="-1" dirty="0">
              <a:solidFill>
                <a:srgbClr val="000000"/>
              </a:solidFill>
              <a:latin typeface="Times New Roman" panose="02020603050405020304" pitchFamily="18" charset="0"/>
              <a:cs typeface="Times New Roman" panose="02020603050405020304" pitchFamily="18" charset="0"/>
            </a:endParaRPr>
          </a:p>
        </p:txBody>
      </p:sp>
      <p:grpSp>
        <p:nvGrpSpPr>
          <p:cNvPr id="14" name="Группа 13"/>
          <p:cNvGrpSpPr/>
          <p:nvPr/>
        </p:nvGrpSpPr>
        <p:grpSpPr>
          <a:xfrm>
            <a:off x="1582526" y="4706163"/>
            <a:ext cx="3102257" cy="1565506"/>
            <a:chOff x="471430" y="4958004"/>
            <a:chExt cx="3102257" cy="1565506"/>
          </a:xfrm>
        </p:grpSpPr>
        <p:sp>
          <p:nvSpPr>
            <p:cNvPr id="21" name="TextBox 20"/>
            <p:cNvSpPr txBox="1"/>
            <p:nvPr/>
          </p:nvSpPr>
          <p:spPr>
            <a:xfrm>
              <a:off x="737044" y="5174585"/>
              <a:ext cx="2539126" cy="1015663"/>
            </a:xfrm>
            <a:prstGeom prst="rect">
              <a:avLst/>
            </a:prstGeom>
            <a:noFill/>
          </p:spPr>
          <p:txBody>
            <a:bodyPr wrap="square" rtlCol="0">
              <a:spAutoFit/>
            </a:bodyPr>
            <a:lstStyle/>
            <a:p>
              <a:pPr algn="ctr"/>
              <a:r>
                <a:rPr lang="en-US" sz="2000" spc="-1" dirty="0" smtClean="0">
                  <a:solidFill>
                    <a:srgbClr val="000000"/>
                  </a:solidFill>
                  <a:latin typeface="Times New Roman" panose="02020603050405020304" pitchFamily="18" charset="0"/>
                  <a:ea typeface="Arial"/>
                  <a:cs typeface="Times New Roman" panose="02020603050405020304" pitchFamily="18" charset="0"/>
                </a:rPr>
                <a:t>What is the structure of </a:t>
              </a:r>
              <a:endParaRPr lang="en-US" sz="2000" dirty="0" smtClean="0">
                <a:latin typeface="Times New Roman" panose="02020603050405020304" pitchFamily="18" charset="0"/>
                <a:cs typeface="Times New Roman" panose="02020603050405020304" pitchFamily="18" charset="0"/>
              </a:endParaRPr>
            </a:p>
            <a:p>
              <a:pPr algn="ctr"/>
              <a:r>
                <a:rPr lang="en-US" sz="2000" dirty="0" smtClean="0">
                  <a:latin typeface="Times New Roman" panose="02020603050405020304" pitchFamily="18" charset="0"/>
                  <a:cs typeface="Times New Roman" panose="02020603050405020304" pitchFamily="18" charset="0"/>
                </a:rPr>
                <a:t>hydroxyl </a:t>
              </a:r>
              <a:r>
                <a:rPr lang="en-US" sz="2000" dirty="0">
                  <a:latin typeface="Times New Roman" panose="02020603050405020304" pitchFamily="18" charset="0"/>
                  <a:cs typeface="Times New Roman" panose="02020603050405020304" pitchFamily="18" charset="0"/>
                </a:rPr>
                <a:t>point defects</a:t>
              </a:r>
              <a:endParaRPr lang="ru-RU" sz="2000" dirty="0">
                <a:latin typeface="Times New Roman" panose="02020603050405020304" pitchFamily="18" charset="0"/>
                <a:cs typeface="Times New Roman" panose="02020603050405020304" pitchFamily="18" charset="0"/>
              </a:endParaRPr>
            </a:p>
          </p:txBody>
        </p:sp>
        <p:sp>
          <p:nvSpPr>
            <p:cNvPr id="22" name="Овал 21"/>
            <p:cNvSpPr/>
            <p:nvPr/>
          </p:nvSpPr>
          <p:spPr>
            <a:xfrm>
              <a:off x="471430" y="4958004"/>
              <a:ext cx="3070354" cy="15655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TextBox 22"/>
            <p:cNvSpPr txBox="1"/>
            <p:nvPr/>
          </p:nvSpPr>
          <p:spPr>
            <a:xfrm>
              <a:off x="2978652" y="5139509"/>
              <a:ext cx="595035" cy="1200329"/>
            </a:xfrm>
            <a:prstGeom prst="rect">
              <a:avLst/>
            </a:prstGeom>
            <a:noFill/>
          </p:spPr>
          <p:txBody>
            <a:bodyPr wrap="none" rtlCol="0">
              <a:spAutoFit/>
            </a:bodyPr>
            <a:lstStyle/>
            <a:p>
              <a:r>
                <a:rPr lang="en-US" sz="7200" dirty="0" smtClean="0">
                  <a:solidFill>
                    <a:srgbClr val="C00000"/>
                  </a:solidFill>
                  <a:latin typeface="Times New Roman" panose="02020603050405020304" pitchFamily="18" charset="0"/>
                  <a:cs typeface="Times New Roman" panose="02020603050405020304" pitchFamily="18" charset="0"/>
                </a:rPr>
                <a:t>?</a:t>
              </a:r>
              <a:endParaRPr lang="ru-RU" sz="7200" dirty="0">
                <a:solidFill>
                  <a:srgbClr val="C00000"/>
                </a:solidFill>
                <a:latin typeface="Times New Roman" panose="02020603050405020304" pitchFamily="18" charset="0"/>
                <a:cs typeface="Times New Roman" panose="02020603050405020304" pitchFamily="18" charset="0"/>
              </a:endParaRPr>
            </a:p>
          </p:txBody>
        </p:sp>
      </p:grpSp>
      <p:sp>
        <p:nvSpPr>
          <p:cNvPr id="25" name="Прямоугольник 24"/>
          <p:cNvSpPr/>
          <p:nvPr/>
        </p:nvSpPr>
        <p:spPr>
          <a:xfrm>
            <a:off x="225480" y="1891938"/>
            <a:ext cx="6852131" cy="2862322"/>
          </a:xfrm>
          <a:prstGeom prst="rect">
            <a:avLst/>
          </a:prstGeom>
        </p:spPr>
        <p:txBody>
          <a:bodyPr wrap="square">
            <a:spAutoFit/>
          </a:bodyPr>
          <a:lstStyle/>
          <a:p>
            <a:r>
              <a:rPr lang="ru-RU" sz="2000" spc="-1" dirty="0">
                <a:solidFill>
                  <a:srgbClr val="000000"/>
                </a:solidFill>
                <a:latin typeface="Times New Roman" panose="02020603050405020304" pitchFamily="18" charset="0"/>
                <a:cs typeface="Times New Roman" panose="02020603050405020304" pitchFamily="18" charset="0"/>
              </a:rPr>
              <a:t> </a:t>
            </a:r>
            <a:r>
              <a:rPr lang="ru-RU" sz="2000" spc="-1" dirty="0" smtClean="0">
                <a:solidFill>
                  <a:srgbClr val="000000"/>
                </a:solidFill>
                <a:latin typeface="Times New Roman" panose="02020603050405020304" pitchFamily="18" charset="0"/>
                <a:cs typeface="Times New Roman" panose="02020603050405020304" pitchFamily="18" charset="0"/>
              </a:rPr>
              <a:t>   </a:t>
            </a:r>
            <a:r>
              <a:rPr lang="en-US" sz="2000" b="1" spc="-1" dirty="0" smtClean="0">
                <a:solidFill>
                  <a:srgbClr val="000000"/>
                </a:solidFill>
                <a:latin typeface="Times New Roman" panose="02020603050405020304" pitchFamily="18" charset="0"/>
                <a:cs typeface="Times New Roman" panose="02020603050405020304" pitchFamily="18" charset="0"/>
              </a:rPr>
              <a:t>MSU and </a:t>
            </a:r>
            <a:r>
              <a:rPr lang="en-US" sz="2000" b="1" spc="-1" dirty="0" err="1" smtClean="0">
                <a:solidFill>
                  <a:srgbClr val="000000"/>
                </a:solidFill>
                <a:latin typeface="Times New Roman" panose="02020603050405020304" pitchFamily="18" charset="0"/>
                <a:cs typeface="Times New Roman" panose="02020603050405020304" pitchFamily="18" charset="0"/>
              </a:rPr>
              <a:t>Skoltech</a:t>
            </a:r>
            <a:r>
              <a:rPr lang="en-US" sz="2000" b="1" spc="-1" dirty="0" smtClean="0">
                <a:solidFill>
                  <a:srgbClr val="000000"/>
                </a:solidFill>
                <a:latin typeface="Times New Roman" panose="02020603050405020304" pitchFamily="18" charset="0"/>
                <a:cs typeface="Times New Roman" panose="02020603050405020304" pitchFamily="18" charset="0"/>
              </a:rPr>
              <a:t> experimentalists </a:t>
            </a:r>
            <a:r>
              <a:rPr lang="en-US" sz="2000" b="1" dirty="0">
                <a:latin typeface="Times New Roman" panose="02020603050405020304" pitchFamily="18" charset="0"/>
                <a:cs typeface="Times New Roman" panose="02020603050405020304" pitchFamily="18" charset="0"/>
              </a:rPr>
              <a:t>[1</a:t>
            </a:r>
            <a:r>
              <a:rPr lang="en-US" sz="2000" b="1" dirty="0" smtClean="0">
                <a:latin typeface="Times New Roman" panose="02020603050405020304" pitchFamily="18" charset="0"/>
                <a:cs typeface="Times New Roman" panose="02020603050405020304" pitchFamily="18" charset="0"/>
              </a:rPr>
              <a:t>]</a:t>
            </a:r>
            <a:r>
              <a:rPr lang="en-US" sz="2000" b="1" spc="-1" dirty="0" smtClean="0">
                <a:solidFill>
                  <a:srgbClr val="000000"/>
                </a:solidFill>
                <a:latin typeface="Times New Roman" panose="02020603050405020304" pitchFamily="18" charset="0"/>
                <a:cs typeface="Times New Roman" panose="02020603050405020304" pitchFamily="18" charset="0"/>
              </a:rPr>
              <a:t>:</a:t>
            </a:r>
          </a:p>
          <a:p>
            <a:endParaRPr lang="en-US" sz="2000" spc="-1" dirty="0" smtClean="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spc="-1" dirty="0">
                <a:solidFill>
                  <a:srgbClr val="000000"/>
                </a:solidFill>
                <a:latin typeface="Times New Roman" panose="02020603050405020304" pitchFamily="18" charset="0"/>
                <a:cs typeface="Times New Roman" panose="02020603050405020304" pitchFamily="18" charset="0"/>
              </a:rPr>
              <a:t>Obtained with hydrothermal synthesis from water </a:t>
            </a:r>
            <a:r>
              <a:rPr lang="en-US" sz="2000" spc="-1" dirty="0" smtClean="0">
                <a:solidFill>
                  <a:srgbClr val="000000"/>
                </a:solidFill>
                <a:latin typeface="Times New Roman" panose="02020603050405020304" pitchFamily="18" charset="0"/>
                <a:cs typeface="Times New Roman" panose="02020603050405020304" pitchFamily="18" charset="0"/>
              </a:rPr>
              <a:t>solution</a:t>
            </a:r>
          </a:p>
          <a:p>
            <a:pPr marL="285750" indent="-285750">
              <a:buFont typeface="Wingdings" panose="05000000000000000000" pitchFamily="2" charset="2"/>
              <a:buChar char="ü"/>
            </a:pPr>
            <a:endParaRPr lang="en-US" sz="2000" spc="-1" dirty="0" smtClean="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spc="-1" dirty="0" smtClean="0">
                <a:solidFill>
                  <a:srgbClr val="000000"/>
                </a:solidFill>
                <a:latin typeface="Times New Roman" panose="02020603050405020304" pitchFamily="18" charset="0"/>
                <a:cs typeface="Times New Roman" panose="02020603050405020304" pitchFamily="18" charset="0"/>
              </a:rPr>
              <a:t>PXRD </a:t>
            </a:r>
            <a:r>
              <a:rPr lang="en-US" sz="2000" spc="-1" dirty="0">
                <a:solidFill>
                  <a:srgbClr val="000000"/>
                </a:solidFill>
                <a:latin typeface="Times New Roman" panose="02020603050405020304" pitchFamily="18" charset="0"/>
                <a:cs typeface="Times New Roman" panose="02020603050405020304" pitchFamily="18" charset="0"/>
              </a:rPr>
              <a:t>and Neutron </a:t>
            </a:r>
            <a:r>
              <a:rPr lang="en-US" sz="2000" spc="-1" dirty="0" smtClean="0">
                <a:solidFill>
                  <a:srgbClr val="000000"/>
                </a:solidFill>
                <a:latin typeface="Times New Roman" panose="02020603050405020304" pitchFamily="18" charset="0"/>
                <a:cs typeface="Times New Roman" panose="02020603050405020304" pitchFamily="18" charset="0"/>
              </a:rPr>
              <a:t>Diffraction </a:t>
            </a:r>
            <a:r>
              <a:rPr lang="en-US" sz="2000" spc="-1" dirty="0">
                <a:solidFill>
                  <a:srgbClr val="000000"/>
                </a:solidFill>
                <a:latin typeface="Times New Roman" panose="02020603050405020304" pitchFamily="18" charset="0"/>
                <a:cs typeface="Times New Roman" panose="02020603050405020304" pitchFamily="18" charset="0"/>
              </a:rPr>
              <a:t>analysis - </a:t>
            </a:r>
            <a:r>
              <a:rPr lang="en-US" sz="2000" dirty="0">
                <a:latin typeface="Times New Roman" panose="02020603050405020304" pitchFamily="18" charset="0"/>
                <a:cs typeface="Times New Roman" panose="02020603050405020304" pitchFamily="18" charset="0"/>
              </a:rPr>
              <a:t>Li</a:t>
            </a:r>
            <a:r>
              <a:rPr lang="en-US" sz="2000" baseline="-25000" dirty="0">
                <a:latin typeface="Times New Roman" panose="02020603050405020304" pitchFamily="18" charset="0"/>
                <a:cs typeface="Times New Roman" panose="02020603050405020304" pitchFamily="18" charset="0"/>
              </a:rPr>
              <a:t>0.93</a:t>
            </a:r>
            <a:r>
              <a:rPr lang="en-US" sz="2000" dirty="0">
                <a:latin typeface="Times New Roman" panose="02020603050405020304" pitchFamily="18" charset="0"/>
                <a:cs typeface="Times New Roman" panose="02020603050405020304" pitchFamily="18" charset="0"/>
              </a:rPr>
              <a:t>Fe</a:t>
            </a:r>
            <a:r>
              <a:rPr lang="en-US" sz="2000" baseline="-25000" dirty="0">
                <a:latin typeface="Times New Roman" panose="02020603050405020304" pitchFamily="18" charset="0"/>
                <a:cs typeface="Times New Roman" panose="02020603050405020304" pitchFamily="18" charset="0"/>
              </a:rPr>
              <a:t>1.07</a:t>
            </a:r>
            <a:r>
              <a:rPr lang="en-US" sz="2000" dirty="0">
                <a:solidFill>
                  <a:srgbClr val="FF0000"/>
                </a:solidFill>
                <a:latin typeface="Times New Roman" panose="02020603050405020304" pitchFamily="18" charset="0"/>
                <a:cs typeface="Times New Roman" panose="02020603050405020304" pitchFamily="18" charset="0"/>
              </a:rPr>
              <a:t>P</a:t>
            </a:r>
            <a:r>
              <a:rPr lang="en-US" sz="2000" b="1" baseline="-25000" dirty="0">
                <a:solidFill>
                  <a:srgbClr val="FF0000"/>
                </a:solidFill>
                <a:latin typeface="Times New Roman" panose="02020603050405020304" pitchFamily="18" charset="0"/>
                <a:cs typeface="Times New Roman" panose="02020603050405020304" pitchFamily="18" charset="0"/>
              </a:rPr>
              <a:t>0.84</a:t>
            </a:r>
            <a:r>
              <a:rPr lang="en-US" sz="2000" dirty="0">
                <a:latin typeface="Times New Roman" panose="02020603050405020304" pitchFamily="18" charset="0"/>
                <a:cs typeface="Times New Roman" panose="02020603050405020304" pitchFamily="18" charset="0"/>
              </a:rPr>
              <a:t>O</a:t>
            </a:r>
            <a:r>
              <a:rPr lang="en-US" sz="2000" baseline="-25000" dirty="0">
                <a:latin typeface="Times New Roman" panose="02020603050405020304" pitchFamily="18" charset="0"/>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a:p>
            <a:endParaRPr lang="en-US" sz="2000" spc="-1" dirty="0" smtClean="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spc="-1" dirty="0" smtClean="0">
                <a:solidFill>
                  <a:srgbClr val="000000"/>
                </a:solidFill>
                <a:latin typeface="Times New Roman" panose="02020603050405020304" pitchFamily="18" charset="0"/>
                <a:cs typeface="Times New Roman" panose="02020603050405020304" pitchFamily="18" charset="0"/>
              </a:rPr>
              <a:t>Infrared spectrum investigation showed OH peak</a:t>
            </a:r>
          </a:p>
          <a:p>
            <a:endParaRPr lang="en-US" sz="2000" spc="-1"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000" spc="-1" dirty="0" smtClean="0">
                <a:solidFill>
                  <a:srgbClr val="000000"/>
                </a:solidFill>
                <a:latin typeface="Times New Roman" panose="02020603050405020304" pitchFamily="18" charset="0"/>
                <a:cs typeface="Times New Roman" panose="02020603050405020304" pitchFamily="18" charset="0"/>
              </a:rPr>
              <a:t>But the structure of OH defects remains unknown</a:t>
            </a:r>
            <a:endParaRPr lang="en-US" sz="2000" spc="-1" dirty="0">
              <a:solidFill>
                <a:srgbClr val="000000"/>
              </a:solidFill>
              <a:latin typeface="Times New Roman" panose="02020603050405020304" pitchFamily="18" charset="0"/>
              <a:cs typeface="Times New Roman" panose="02020603050405020304" pitchFamily="18" charset="0"/>
            </a:endParaRPr>
          </a:p>
        </p:txBody>
      </p:sp>
      <p:grpSp>
        <p:nvGrpSpPr>
          <p:cNvPr id="15" name="Группа 14"/>
          <p:cNvGrpSpPr/>
          <p:nvPr/>
        </p:nvGrpSpPr>
        <p:grpSpPr>
          <a:xfrm>
            <a:off x="9528570" y="1083025"/>
            <a:ext cx="520643" cy="369332"/>
            <a:chOff x="8162600" y="3393067"/>
            <a:chExt cx="520643" cy="369332"/>
          </a:xfrm>
        </p:grpSpPr>
        <p:sp>
          <p:nvSpPr>
            <p:cNvPr id="27" name="TextBox 26"/>
            <p:cNvSpPr txBox="1"/>
            <p:nvPr/>
          </p:nvSpPr>
          <p:spPr>
            <a:xfrm>
              <a:off x="8215173" y="3393067"/>
              <a:ext cx="41549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IR</a:t>
              </a:r>
              <a:endParaRPr lang="ru-RU" dirty="0">
                <a:latin typeface="Times New Roman" panose="02020603050405020304" pitchFamily="18" charset="0"/>
                <a:cs typeface="Times New Roman" panose="02020603050405020304" pitchFamily="18" charset="0"/>
              </a:endParaRPr>
            </a:p>
          </p:txBody>
        </p:sp>
        <p:sp>
          <p:nvSpPr>
            <p:cNvPr id="29" name="Овал 28"/>
            <p:cNvSpPr/>
            <p:nvPr/>
          </p:nvSpPr>
          <p:spPr>
            <a:xfrm>
              <a:off x="8162600" y="3401223"/>
              <a:ext cx="520643" cy="3611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6" name="TextBox 15"/>
          <p:cNvSpPr txBox="1"/>
          <p:nvPr/>
        </p:nvSpPr>
        <p:spPr>
          <a:xfrm>
            <a:off x="11758030" y="6101800"/>
            <a:ext cx="415498"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2</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50043" y="6424965"/>
            <a:ext cx="9238848" cy="307777"/>
          </a:xfrm>
          <a:prstGeom prst="rect">
            <a:avLst/>
          </a:prstGeom>
          <a:noFill/>
        </p:spPr>
        <p:txBody>
          <a:bodyPr wrap="square" rtlCol="0">
            <a:spAutoFit/>
          </a:bodyPr>
          <a:lstStyle/>
          <a:p>
            <a:r>
              <a:rPr lang="en-US" sz="1400" dirty="0" smtClean="0">
                <a:solidFill>
                  <a:srgbClr val="222222"/>
                </a:solidFill>
                <a:latin typeface="Times New Roman" panose="02020603050405020304" pitchFamily="18" charset="0"/>
                <a:cs typeface="Times New Roman" panose="02020603050405020304" pitchFamily="18" charset="0"/>
              </a:rPr>
              <a:t>[1]</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Sumanov</a:t>
            </a:r>
            <a:r>
              <a:rPr lang="en-US" sz="1400" dirty="0">
                <a:latin typeface="Times New Roman" panose="02020603050405020304" pitchFamily="18" charset="0"/>
                <a:cs typeface="Times New Roman" panose="02020603050405020304" pitchFamily="18" charset="0"/>
              </a:rPr>
              <a:t>, V. D., </a:t>
            </a:r>
            <a:r>
              <a:rPr lang="en-US" sz="1400" dirty="0" err="1">
                <a:latin typeface="Times New Roman" panose="02020603050405020304" pitchFamily="18" charset="0"/>
                <a:cs typeface="Times New Roman" panose="02020603050405020304" pitchFamily="18" charset="0"/>
              </a:rPr>
              <a:t>Aksyonov</a:t>
            </a:r>
            <a:r>
              <a:rPr lang="en-US" sz="1400" dirty="0">
                <a:latin typeface="Times New Roman" panose="02020603050405020304" pitchFamily="18" charset="0"/>
                <a:cs typeface="Times New Roman" panose="02020603050405020304" pitchFamily="18" charset="0"/>
              </a:rPr>
              <a:t>, D. A., </a:t>
            </a:r>
            <a:r>
              <a:rPr lang="en-US" sz="1400" dirty="0" err="1">
                <a:latin typeface="Times New Roman" panose="02020603050405020304" pitchFamily="18" charset="0"/>
                <a:cs typeface="Times New Roman" panose="02020603050405020304" pitchFamily="18" charset="0"/>
              </a:rPr>
              <a:t>Drozhzhin</a:t>
            </a:r>
            <a:r>
              <a:rPr lang="en-US" sz="1400" dirty="0">
                <a:latin typeface="Times New Roman" panose="02020603050405020304" pitchFamily="18" charset="0"/>
                <a:cs typeface="Times New Roman" panose="02020603050405020304" pitchFamily="18" charset="0"/>
              </a:rPr>
              <a:t>, O. A., </a:t>
            </a:r>
            <a:r>
              <a:rPr lang="en-US" sz="1400" dirty="0" smtClean="0">
                <a:latin typeface="Times New Roman" panose="02020603050405020304" pitchFamily="18" charset="0"/>
                <a:cs typeface="Times New Roman" panose="02020603050405020304" pitchFamily="18" charset="0"/>
              </a:rPr>
              <a:t>et.al. </a:t>
            </a:r>
            <a:r>
              <a:rPr lang="en-US" sz="1400" i="1" dirty="0" err="1">
                <a:latin typeface="Times New Roman" panose="02020603050405020304" pitchFamily="18" charset="0"/>
                <a:cs typeface="Times New Roman" panose="02020603050405020304" pitchFamily="18" charset="0"/>
              </a:rPr>
              <a:t>Chem.Mat</a:t>
            </a:r>
            <a:r>
              <a:rPr lang="en-US" sz="1400" i="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no.14(2019) 5035-5046</a:t>
            </a:r>
            <a:r>
              <a:rPr lang="en-US" sz="1400" dirty="0">
                <a:latin typeface="Times New Roman" panose="02020603050405020304" pitchFamily="18" charset="0"/>
                <a:cs typeface="Times New Roman" panose="02020603050405020304" pitchFamily="18" charset="0"/>
              </a:rPr>
              <a:t>.</a:t>
            </a:r>
            <a:endParaRPr lang="ru-RU"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712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p:cNvSpPr txBox="1"/>
          <p:nvPr/>
        </p:nvSpPr>
        <p:spPr>
          <a:xfrm>
            <a:off x="11636691" y="6277120"/>
            <a:ext cx="623889" cy="523220"/>
          </a:xfrm>
          <a:prstGeom prst="rect">
            <a:avLst/>
          </a:prstGeom>
          <a:noFill/>
        </p:spPr>
        <p:txBody>
          <a:bodyPr wrap="none" rtlCol="0">
            <a:spAutoFit/>
          </a:bodyPr>
          <a:lstStyle/>
          <a:p>
            <a:r>
              <a:rPr lang="en-US" sz="2800" b="1" dirty="0" smtClean="0">
                <a:solidFill>
                  <a:schemeClr val="accent6"/>
                </a:solidFill>
                <a:latin typeface="Times New Roman" panose="02020603050405020304" pitchFamily="18" charset="0"/>
                <a:cs typeface="Times New Roman" panose="02020603050405020304" pitchFamily="18" charset="0"/>
              </a:rPr>
              <a:t>A2</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4" name="CustomShape 1"/>
          <p:cNvSpPr/>
          <p:nvPr/>
        </p:nvSpPr>
        <p:spPr>
          <a:xfrm>
            <a:off x="1981163" y="179222"/>
            <a:ext cx="7905787"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4000" spc="-1" dirty="0" smtClean="0">
                <a:solidFill>
                  <a:srgbClr val="000000"/>
                </a:solidFill>
                <a:latin typeface="Times New Roman" panose="02020603050405020304" pitchFamily="18" charset="0"/>
                <a:ea typeface="Arial"/>
                <a:cs typeface="Times New Roman" panose="02020603050405020304" pitchFamily="18" charset="0"/>
              </a:rPr>
              <a:t>Different defect </a:t>
            </a:r>
            <a:r>
              <a:rPr lang="en-US" sz="4000" spc="-1" dirty="0">
                <a:solidFill>
                  <a:srgbClr val="000000"/>
                </a:solidFill>
                <a:latin typeface="Times New Roman" panose="02020603050405020304" pitchFamily="18" charset="0"/>
                <a:ea typeface="Arial"/>
                <a:cs typeface="Times New Roman" panose="02020603050405020304" pitchFamily="18" charset="0"/>
              </a:rPr>
              <a:t>concentration </a:t>
            </a:r>
            <a:r>
              <a:rPr lang="en-US" sz="4000" spc="-1" dirty="0" smtClean="0">
                <a:solidFill>
                  <a:srgbClr val="000000"/>
                </a:solidFill>
                <a:latin typeface="Times New Roman" panose="02020603050405020304" pitchFamily="18" charset="0"/>
                <a:ea typeface="Arial"/>
                <a:cs typeface="Times New Roman" panose="02020603050405020304" pitchFamily="18" charset="0"/>
              </a:rPr>
              <a:t>values</a:t>
            </a:r>
            <a:endParaRPr lang="en-US" sz="4000" b="0" strike="noStrike" spc="-1" baseline="-25000" dirty="0">
              <a:latin typeface="Times New Roman" panose="02020603050405020304" pitchFamily="18" charset="0"/>
              <a:cs typeface="Times New Roman" panose="02020603050405020304" pitchFamily="18" charset="0"/>
            </a:endParaRPr>
          </a:p>
        </p:txBody>
      </p:sp>
      <p:graphicFrame>
        <p:nvGraphicFramePr>
          <p:cNvPr id="5" name="Таблица 4"/>
          <p:cNvGraphicFramePr>
            <a:graphicFrameLocks noGrp="1"/>
          </p:cNvGraphicFramePr>
          <p:nvPr>
            <p:extLst>
              <p:ext uri="{D42A27DB-BD31-4B8C-83A1-F6EECF244321}">
                <p14:modId xmlns:p14="http://schemas.microsoft.com/office/powerpoint/2010/main" val="2485731501"/>
              </p:ext>
            </p:extLst>
          </p:nvPr>
        </p:nvGraphicFramePr>
        <p:xfrm>
          <a:off x="1981163" y="1350490"/>
          <a:ext cx="6945666" cy="2407920"/>
        </p:xfrm>
        <a:graphic>
          <a:graphicData uri="http://schemas.openxmlformats.org/drawingml/2006/table">
            <a:tbl>
              <a:tblPr firstRow="1" bandRow="1">
                <a:tableStyleId>{2D5ABB26-0587-4C30-8999-92F81FD0307C}</a:tableStyleId>
              </a:tblPr>
              <a:tblGrid>
                <a:gridCol w="3859567">
                  <a:extLst>
                    <a:ext uri="{9D8B030D-6E8A-4147-A177-3AD203B41FA5}">
                      <a16:colId xmlns:a16="http://schemas.microsoft.com/office/drawing/2014/main" val="188329893"/>
                    </a:ext>
                  </a:extLst>
                </a:gridCol>
                <a:gridCol w="3086099">
                  <a:extLst>
                    <a:ext uri="{9D8B030D-6E8A-4147-A177-3AD203B41FA5}">
                      <a16:colId xmlns:a16="http://schemas.microsoft.com/office/drawing/2014/main" val="1519016200"/>
                    </a:ext>
                  </a:extLst>
                </a:gridCol>
              </a:tblGrid>
              <a:tr h="370840">
                <a:tc>
                  <a:txBody>
                    <a:bodyPr/>
                    <a:lstStyle/>
                    <a:p>
                      <a:pPr algn="ctr"/>
                      <a:r>
                        <a:rPr lang="en-US" sz="2800" dirty="0" smtClean="0">
                          <a:latin typeface="Times New Roman" panose="02020603050405020304" pitchFamily="18" charset="0"/>
                          <a:ea typeface="+mn-ea"/>
                          <a:cs typeface="Times New Roman" panose="02020603050405020304" pitchFamily="18" charset="0"/>
                        </a:rPr>
                        <a:t>Concentration</a:t>
                      </a:r>
                      <a:r>
                        <a:rPr lang="en-US" sz="2800" baseline="0" dirty="0" smtClean="0">
                          <a:latin typeface="Times New Roman" panose="02020603050405020304" pitchFamily="18" charset="0"/>
                          <a:ea typeface="+mn-ea"/>
                          <a:cs typeface="Times New Roman" panose="02020603050405020304" pitchFamily="18" charset="0"/>
                        </a:rPr>
                        <a:t> of PO</a:t>
                      </a:r>
                      <a:r>
                        <a:rPr lang="en-US" sz="2800" baseline="-25000" dirty="0" smtClean="0">
                          <a:latin typeface="Times New Roman" panose="02020603050405020304" pitchFamily="18" charset="0"/>
                          <a:ea typeface="+mn-ea"/>
                          <a:cs typeface="Times New Roman" panose="02020603050405020304" pitchFamily="18" charset="0"/>
                        </a:rPr>
                        <a:t>4</a:t>
                      </a:r>
                      <a:r>
                        <a:rPr lang="en-US" sz="2800" baseline="0" dirty="0" smtClean="0">
                          <a:latin typeface="Times New Roman" panose="02020603050405020304" pitchFamily="18" charset="0"/>
                          <a:ea typeface="+mn-ea"/>
                          <a:cs typeface="Times New Roman" panose="02020603050405020304" pitchFamily="18" charset="0"/>
                        </a:rPr>
                        <a:t>/(OH)</a:t>
                      </a:r>
                      <a:r>
                        <a:rPr lang="en-US" sz="2800" baseline="-25000" dirty="0" smtClean="0">
                          <a:latin typeface="Times New Roman" panose="02020603050405020304" pitchFamily="18" charset="0"/>
                          <a:ea typeface="+mn-ea"/>
                          <a:cs typeface="Times New Roman" panose="02020603050405020304" pitchFamily="18" charset="0"/>
                        </a:rPr>
                        <a:t>4</a:t>
                      </a:r>
                    </a:p>
                    <a:p>
                      <a:pPr algn="ctr"/>
                      <a:endParaRPr lang="ru-RU" sz="2800" dirty="0">
                        <a:latin typeface="Times New Roman" panose="02020603050405020304" pitchFamily="18" charset="0"/>
                        <a:ea typeface="Cambria Math" panose="020405030504060302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dirty="0" smtClean="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err="1" smtClean="0">
                          <a:latin typeface="Times New Roman" panose="02020603050405020304" pitchFamily="18" charset="0"/>
                          <a:cs typeface="Times New Roman" panose="02020603050405020304" pitchFamily="18" charset="0"/>
                        </a:rPr>
                        <a:t>E</a:t>
                      </a:r>
                      <a:r>
                        <a:rPr lang="en-US" sz="2800" baseline="-25000" dirty="0" err="1" smtClean="0">
                          <a:latin typeface="Times New Roman" panose="02020603050405020304" pitchFamily="18" charset="0"/>
                          <a:cs typeface="Times New Roman" panose="02020603050405020304" pitchFamily="18" charset="0"/>
                        </a:rPr>
                        <a:t>form</a:t>
                      </a:r>
                      <a:r>
                        <a:rPr lang="en-US" sz="2800" dirty="0" smtClean="0">
                          <a:latin typeface="Times New Roman" panose="02020603050405020304" pitchFamily="18" charset="0"/>
                          <a:cs typeface="Times New Roman" panose="02020603050405020304" pitchFamily="18" charset="0"/>
                        </a:rPr>
                        <a:t>, eV</a:t>
                      </a:r>
                      <a:endParaRPr lang="ru-RU" sz="2800" dirty="0" smtClean="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78444855"/>
                  </a:ext>
                </a:extLst>
              </a:tr>
              <a:tr h="370840">
                <a:tc>
                  <a:txBody>
                    <a:bodyPr/>
                    <a:lstStyle/>
                    <a:p>
                      <a:pPr algn="ctr"/>
                      <a:r>
                        <a:rPr lang="en-US" sz="2800" dirty="0" smtClean="0">
                          <a:latin typeface="Times New Roman" panose="02020603050405020304" pitchFamily="18" charset="0"/>
                          <a:ea typeface="+mn-ea"/>
                          <a:cs typeface="Times New Roman" panose="02020603050405020304" pitchFamily="18" charset="0"/>
                        </a:rPr>
                        <a:t>25%</a:t>
                      </a:r>
                      <a:endParaRPr lang="ru-RU" sz="2800" dirty="0">
                        <a:latin typeface="Times New Roman" panose="02020603050405020304" pitchFamily="18" charset="0"/>
                        <a:ea typeface="Cambria Math" panose="020405030504060302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0.47</a:t>
                      </a:r>
                      <a:endParaRPr lang="ru-RU" sz="28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998600124"/>
                  </a:ext>
                </a:extLst>
              </a:tr>
              <a:tr h="370840">
                <a:tc>
                  <a:txBody>
                    <a:bodyPr/>
                    <a:lstStyle/>
                    <a:p>
                      <a:pPr algn="ctr"/>
                      <a:r>
                        <a:rPr lang="en-US" sz="2800" dirty="0" smtClean="0">
                          <a:latin typeface="Times New Roman" panose="02020603050405020304" pitchFamily="18" charset="0"/>
                          <a:ea typeface="+mn-ea"/>
                          <a:cs typeface="Times New Roman" panose="02020603050405020304" pitchFamily="18" charset="0"/>
                        </a:rPr>
                        <a:t>6.25%</a:t>
                      </a:r>
                      <a:endParaRPr lang="ru-RU" sz="2800" dirty="0">
                        <a:latin typeface="Times New Roman" panose="02020603050405020304" pitchFamily="18" charset="0"/>
                        <a:ea typeface="Cambria Math" panose="020405030504060302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ea typeface="Cambria Math" panose="02040503050406030204" pitchFamily="18" charset="0"/>
                          <a:cs typeface="Times New Roman" panose="02020603050405020304" pitchFamily="18" charset="0"/>
                        </a:rPr>
                        <a:t>0.55</a:t>
                      </a:r>
                      <a:endParaRPr lang="ru-RU" sz="28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829506821"/>
                  </a:ext>
                </a:extLst>
              </a:tr>
            </a:tbl>
          </a:graphicData>
        </a:graphic>
      </p:graphicFrame>
    </p:spTree>
    <p:extLst>
      <p:ext uri="{BB962C8B-B14F-4D97-AF65-F5344CB8AC3E}">
        <p14:creationId xmlns:p14="http://schemas.microsoft.com/office/powerpoint/2010/main" val="499432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8" y="615908"/>
            <a:ext cx="2823623" cy="2551639"/>
          </a:xfrm>
          <a:prstGeom prst="rect">
            <a:avLst/>
          </a:prstGeom>
        </p:spPr>
      </p:pic>
      <p:sp>
        <p:nvSpPr>
          <p:cNvPr id="7" name="Прямоугольник 6"/>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p:cNvSpPr txBox="1"/>
          <p:nvPr/>
        </p:nvSpPr>
        <p:spPr>
          <a:xfrm>
            <a:off x="904330" y="4060088"/>
            <a:ext cx="4393480" cy="1803807"/>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influence of substitution </a:t>
            </a:r>
            <a:r>
              <a:rPr lang="en-US" dirty="0" smtClean="0">
                <a:latin typeface="Times New Roman" panose="02020603050405020304" pitchFamily="18" charset="0"/>
                <a:cs typeface="Times New Roman" panose="02020603050405020304" pitchFamily="18" charset="0"/>
              </a:rPr>
              <a:t>phosphorus by 1</a:t>
            </a:r>
            <a:r>
              <a:rPr lang="en-US" dirty="0">
                <a:latin typeface="Times New Roman" panose="02020603050405020304" pitchFamily="18" charset="0"/>
                <a:cs typeface="Times New Roman" panose="02020603050405020304" pitchFamily="18" charset="0"/>
              </a:rPr>
              <a:t>, 2, 3 or 4 hydrogen </a:t>
            </a:r>
            <a:r>
              <a:rPr lang="en-US" dirty="0" smtClean="0">
                <a:latin typeface="Times New Roman" panose="02020603050405020304" pitchFamily="18" charset="0"/>
                <a:cs typeface="Times New Roman" panose="02020603050405020304" pitchFamily="18" charset="0"/>
              </a:rPr>
              <a:t>atom to electronic structure is </a:t>
            </a:r>
            <a:r>
              <a:rPr lang="en-US" dirty="0">
                <a:latin typeface="Times New Roman" panose="02020603050405020304" pitchFamily="18" charset="0"/>
                <a:cs typeface="Times New Roman" panose="02020603050405020304" pitchFamily="18" charset="0"/>
              </a:rPr>
              <a:t>presented in </a:t>
            </a:r>
            <a:r>
              <a:rPr lang="en-US" dirty="0" smtClean="0">
                <a:latin typeface="Times New Roman" panose="02020603050405020304" pitchFamily="18" charset="0"/>
                <a:cs typeface="Times New Roman" panose="02020603050405020304" pitchFamily="18" charset="0"/>
              </a:rPr>
              <a:t>the following DOS diagrams. </a:t>
            </a:r>
            <a:r>
              <a:rPr lang="en-US" dirty="0">
                <a:latin typeface="Times New Roman" panose="02020603050405020304" pitchFamily="18" charset="0"/>
                <a:cs typeface="Times New Roman" panose="02020603050405020304" pitchFamily="18" charset="0"/>
              </a:rPr>
              <a:t>The absence of band-gap at the Fermi level </a:t>
            </a:r>
            <a:r>
              <a:rPr lang="en-US" dirty="0" smtClean="0">
                <a:latin typeface="Times New Roman" panose="02020603050405020304" pitchFamily="18" charset="0"/>
                <a:cs typeface="Times New Roman" panose="02020603050405020304" pitchFamily="18" charset="0"/>
              </a:rPr>
              <a:t>can be observed, which shows the conductive features of defective material.</a:t>
            </a:r>
            <a:endParaRPr lang="ru-RU" dirty="0">
              <a:latin typeface="Times New Roman" panose="02020603050405020304" pitchFamily="18" charset="0"/>
              <a:cs typeface="Times New Roman" panose="02020603050405020304" pitchFamily="18" charset="0"/>
            </a:endParaRPr>
          </a:p>
        </p:txBody>
      </p:sp>
      <p:grpSp>
        <p:nvGrpSpPr>
          <p:cNvPr id="13" name="Группа 12"/>
          <p:cNvGrpSpPr/>
          <p:nvPr/>
        </p:nvGrpSpPr>
        <p:grpSpPr>
          <a:xfrm>
            <a:off x="2640331" y="459480"/>
            <a:ext cx="3230210" cy="2935230"/>
            <a:chOff x="2571750" y="516630"/>
            <a:chExt cx="3280941" cy="3015240"/>
          </a:xfrm>
        </p:grpSpPr>
        <p:pic>
          <p:nvPicPr>
            <p:cNvPr id="10" name="Рисунок 9"/>
            <p:cNvPicPr>
              <a:picLocks noChangeAspect="1"/>
            </p:cNvPicPr>
            <p:nvPr/>
          </p:nvPicPr>
          <p:blipFill rotWithShape="1">
            <a:blip r:embed="rId3">
              <a:extLst>
                <a:ext uri="{28A0092B-C50C-407E-A947-70E740481C1C}">
                  <a14:useLocalDpi xmlns:a14="http://schemas.microsoft.com/office/drawing/2010/main" val="0"/>
                </a:ext>
              </a:extLst>
            </a:blip>
            <a:srcRect l="11785" r="6246" b="2839"/>
            <a:stretch/>
          </p:blipFill>
          <p:spPr>
            <a:xfrm>
              <a:off x="2571750" y="516630"/>
              <a:ext cx="3280941" cy="3015240"/>
            </a:xfrm>
            <a:prstGeom prst="rect">
              <a:avLst/>
            </a:prstGeom>
          </p:spPr>
        </p:pic>
        <p:sp>
          <p:nvSpPr>
            <p:cNvPr id="12" name="Прямоугольник 11"/>
            <p:cNvSpPr/>
            <p:nvPr/>
          </p:nvSpPr>
          <p:spPr>
            <a:xfrm>
              <a:off x="3131526" y="2823684"/>
              <a:ext cx="2550517" cy="369332"/>
            </a:xfrm>
            <a:prstGeom prst="rect">
              <a:avLst/>
            </a:prstGeom>
          </p:spPr>
          <p:txBody>
            <a:bodyPr wrap="squar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LiFePO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latin typeface="Times New Roman" panose="02020603050405020304" pitchFamily="18" charset="0"/>
                  <a:ea typeface="Arial"/>
                  <a:cs typeface="Times New Roman" panose="02020603050405020304" pitchFamily="18" charset="0"/>
                </a:rPr>
                <a:t> </a:t>
              </a:r>
              <a:r>
                <a:rPr lang="en-US" spc="-1" dirty="0">
                  <a:latin typeface="Times New Roman" panose="02020603050405020304" pitchFamily="18" charset="0"/>
                  <a:ea typeface="Arial"/>
                  <a:cs typeface="Times New Roman" panose="02020603050405020304" pitchFamily="18" charset="0"/>
                </a:rPr>
                <a:t>with </a:t>
              </a:r>
              <a:r>
                <a:rPr lang="en-US" spc="-1" dirty="0" smtClean="0">
                  <a:solidFill>
                    <a:srgbClr val="000000"/>
                  </a:solidFill>
                  <a:latin typeface="Times New Roman" panose="02020603050405020304" pitchFamily="18" charset="0"/>
                  <a:ea typeface="Arial"/>
                  <a:cs typeface="Times New Roman" panose="02020603050405020304" pitchFamily="18" charset="0"/>
                </a:rPr>
                <a:t>P vacancy</a:t>
              </a:r>
              <a:endParaRPr lang="ru-RU" dirty="0"/>
            </a:p>
          </p:txBody>
        </p:sp>
      </p:grpSp>
      <p:pic>
        <p:nvPicPr>
          <p:cNvPr id="14" name="Рисунок 13"/>
          <p:cNvPicPr>
            <a:picLocks noChangeAspect="1"/>
          </p:cNvPicPr>
          <p:nvPr/>
        </p:nvPicPr>
        <p:blipFill rotWithShape="1">
          <a:blip r:embed="rId4">
            <a:extLst>
              <a:ext uri="{28A0092B-C50C-407E-A947-70E740481C1C}">
                <a14:useLocalDpi xmlns:a14="http://schemas.microsoft.com/office/drawing/2010/main" val="0"/>
              </a:ext>
            </a:extLst>
          </a:blip>
          <a:srcRect l="13189" r="6484" b="3193"/>
          <a:stretch/>
        </p:blipFill>
        <p:spPr>
          <a:xfrm>
            <a:off x="8768965" y="555500"/>
            <a:ext cx="3171515" cy="2956798"/>
          </a:xfrm>
          <a:prstGeom prst="rect">
            <a:avLst/>
          </a:prstGeom>
        </p:spPr>
      </p:pic>
      <p:grpSp>
        <p:nvGrpSpPr>
          <p:cNvPr id="16" name="Группа 15"/>
          <p:cNvGrpSpPr/>
          <p:nvPr/>
        </p:nvGrpSpPr>
        <p:grpSpPr>
          <a:xfrm>
            <a:off x="5739845" y="528490"/>
            <a:ext cx="3108429" cy="2911509"/>
            <a:chOff x="5852691" y="426051"/>
            <a:chExt cx="3478327" cy="3082960"/>
          </a:xfrm>
        </p:grpSpPr>
        <p:pic>
          <p:nvPicPr>
            <p:cNvPr id="11" name="Рисунок 10"/>
            <p:cNvPicPr>
              <a:picLocks noChangeAspect="1"/>
            </p:cNvPicPr>
            <p:nvPr/>
          </p:nvPicPr>
          <p:blipFill rotWithShape="1">
            <a:blip r:embed="rId5">
              <a:extLst>
                <a:ext uri="{28A0092B-C50C-407E-A947-70E740481C1C}">
                  <a14:useLocalDpi xmlns:a14="http://schemas.microsoft.com/office/drawing/2010/main" val="0"/>
                </a:ext>
              </a:extLst>
            </a:blip>
            <a:srcRect l="11204" r="5463" b="4627"/>
            <a:stretch/>
          </p:blipFill>
          <p:spPr>
            <a:xfrm>
              <a:off x="5852691" y="426051"/>
              <a:ext cx="3478327" cy="3082960"/>
            </a:xfrm>
            <a:prstGeom prst="rect">
              <a:avLst/>
            </a:prstGeom>
          </p:spPr>
        </p:pic>
        <p:sp>
          <p:nvSpPr>
            <p:cNvPr id="15" name="Прямоугольник 14"/>
            <p:cNvSpPr/>
            <p:nvPr/>
          </p:nvSpPr>
          <p:spPr>
            <a:xfrm>
              <a:off x="6412467" y="2851183"/>
              <a:ext cx="1824217" cy="369332"/>
            </a:xfrm>
            <a:prstGeom prst="rect">
              <a:avLst/>
            </a:prstGeom>
          </p:spPr>
          <p:txBody>
            <a:bodyPr wrap="non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H</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1</a:t>
              </a:r>
              <a:r>
                <a:rPr lang="en-US" spc="-1" dirty="0" smtClean="0">
                  <a:solidFill>
                    <a:srgbClr val="000000"/>
                  </a:solidFill>
                  <a:latin typeface="Times New Roman" panose="02020603050405020304" pitchFamily="18" charset="0"/>
                  <a:ea typeface="Arial"/>
                  <a:cs typeface="Times New Roman" panose="02020603050405020304" pitchFamily="18" charset="0"/>
                </a:rPr>
                <a:t>  </a:t>
              </a:r>
              <a:r>
                <a:rPr lang="en-US" spc="-1" dirty="0" smtClean="0">
                  <a:latin typeface="Times New Roman" panose="02020603050405020304" pitchFamily="18" charset="0"/>
                  <a:ea typeface="Arial"/>
                  <a:cs typeface="Times New Roman" panose="02020603050405020304" pitchFamily="18" charset="0"/>
                </a:rPr>
                <a:t>defect</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 </a:t>
              </a:r>
              <a:endParaRPr lang="ru-RU" dirty="0"/>
            </a:p>
          </p:txBody>
        </p:sp>
      </p:grpSp>
      <p:sp>
        <p:nvSpPr>
          <p:cNvPr id="17" name="Прямоугольник 16"/>
          <p:cNvSpPr/>
          <p:nvPr/>
        </p:nvSpPr>
        <p:spPr>
          <a:xfrm>
            <a:off x="9286405" y="2757566"/>
            <a:ext cx="1824217" cy="369332"/>
          </a:xfrm>
          <a:prstGeom prst="rect">
            <a:avLst/>
          </a:prstGeom>
        </p:spPr>
        <p:txBody>
          <a:bodyPr wrap="non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H</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2</a:t>
            </a:r>
            <a:r>
              <a:rPr lang="en-US" spc="-1" dirty="0" smtClean="0">
                <a:solidFill>
                  <a:srgbClr val="000000"/>
                </a:solidFill>
                <a:latin typeface="Times New Roman" panose="02020603050405020304" pitchFamily="18" charset="0"/>
                <a:ea typeface="Arial"/>
                <a:cs typeface="Times New Roman" panose="02020603050405020304" pitchFamily="18" charset="0"/>
              </a:rPr>
              <a:t>  </a:t>
            </a:r>
            <a:r>
              <a:rPr lang="en-US" spc="-1" dirty="0" smtClean="0">
                <a:latin typeface="Times New Roman" panose="02020603050405020304" pitchFamily="18" charset="0"/>
                <a:ea typeface="Arial"/>
                <a:cs typeface="Times New Roman" panose="02020603050405020304" pitchFamily="18" charset="0"/>
              </a:rPr>
              <a:t>defect</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 </a:t>
            </a:r>
            <a:endParaRPr lang="ru-RU" dirty="0"/>
          </a:p>
        </p:txBody>
      </p:sp>
      <p:pic>
        <p:nvPicPr>
          <p:cNvPr id="18" name="Рисунок 17"/>
          <p:cNvPicPr>
            <a:picLocks noChangeAspect="1"/>
          </p:cNvPicPr>
          <p:nvPr/>
        </p:nvPicPr>
        <p:blipFill rotWithShape="1">
          <a:blip r:embed="rId6">
            <a:extLst>
              <a:ext uri="{28A0092B-C50C-407E-A947-70E740481C1C}">
                <a14:useLocalDpi xmlns:a14="http://schemas.microsoft.com/office/drawing/2010/main" val="0"/>
              </a:ext>
            </a:extLst>
          </a:blip>
          <a:srcRect l="12593" r="6018" b="3957"/>
          <a:stretch/>
        </p:blipFill>
        <p:spPr>
          <a:xfrm>
            <a:off x="5735941" y="3691890"/>
            <a:ext cx="3112333" cy="2836157"/>
          </a:xfrm>
          <a:prstGeom prst="rect">
            <a:avLst/>
          </a:prstGeom>
        </p:spPr>
      </p:pic>
      <p:pic>
        <p:nvPicPr>
          <p:cNvPr id="19" name="Рисунок 18"/>
          <p:cNvPicPr>
            <a:picLocks noChangeAspect="1"/>
          </p:cNvPicPr>
          <p:nvPr/>
        </p:nvPicPr>
        <p:blipFill rotWithShape="1">
          <a:blip r:embed="rId7">
            <a:extLst>
              <a:ext uri="{28A0092B-C50C-407E-A947-70E740481C1C}">
                <a14:useLocalDpi xmlns:a14="http://schemas.microsoft.com/office/drawing/2010/main" val="0"/>
              </a:ext>
            </a:extLst>
          </a:blip>
          <a:srcRect l="11343" r="6852" b="4203"/>
          <a:stretch/>
        </p:blipFill>
        <p:spPr>
          <a:xfrm>
            <a:off x="8707450" y="3600203"/>
            <a:ext cx="3233030" cy="2927844"/>
          </a:xfrm>
          <a:prstGeom prst="rect">
            <a:avLst/>
          </a:prstGeom>
        </p:spPr>
      </p:pic>
      <p:sp>
        <p:nvSpPr>
          <p:cNvPr id="20" name="Прямоугольник 19"/>
          <p:cNvSpPr/>
          <p:nvPr/>
        </p:nvSpPr>
        <p:spPr>
          <a:xfrm>
            <a:off x="6240092" y="5863895"/>
            <a:ext cx="1824217" cy="369332"/>
          </a:xfrm>
          <a:prstGeom prst="rect">
            <a:avLst/>
          </a:prstGeom>
        </p:spPr>
        <p:txBody>
          <a:bodyPr wrap="non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H</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3</a:t>
            </a:r>
            <a:r>
              <a:rPr lang="en-US" spc="-1" dirty="0" smtClean="0">
                <a:solidFill>
                  <a:srgbClr val="000000"/>
                </a:solidFill>
                <a:latin typeface="Times New Roman" panose="02020603050405020304" pitchFamily="18" charset="0"/>
                <a:ea typeface="Arial"/>
                <a:cs typeface="Times New Roman" panose="02020603050405020304" pitchFamily="18" charset="0"/>
              </a:rPr>
              <a:t>  </a:t>
            </a:r>
            <a:r>
              <a:rPr lang="en-US" spc="-1" dirty="0" smtClean="0">
                <a:latin typeface="Times New Roman" panose="02020603050405020304" pitchFamily="18" charset="0"/>
                <a:ea typeface="Arial"/>
                <a:cs typeface="Times New Roman" panose="02020603050405020304" pitchFamily="18" charset="0"/>
              </a:rPr>
              <a:t>defect</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 </a:t>
            </a:r>
            <a:endParaRPr lang="ru-RU" dirty="0"/>
          </a:p>
        </p:txBody>
      </p:sp>
      <p:sp>
        <p:nvSpPr>
          <p:cNvPr id="21" name="Прямоугольник 20"/>
          <p:cNvSpPr/>
          <p:nvPr/>
        </p:nvSpPr>
        <p:spPr>
          <a:xfrm>
            <a:off x="9286405" y="5837585"/>
            <a:ext cx="1936987" cy="395642"/>
          </a:xfrm>
          <a:prstGeom prst="rect">
            <a:avLst/>
          </a:prstGeom>
        </p:spPr>
        <p:txBody>
          <a:bodyPr wrap="non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H</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  </a:t>
            </a:r>
            <a:r>
              <a:rPr lang="en-US" spc="-1" dirty="0" smtClean="0">
                <a:latin typeface="Times New Roman" panose="02020603050405020304" pitchFamily="18" charset="0"/>
                <a:ea typeface="Arial"/>
                <a:cs typeface="Times New Roman" panose="02020603050405020304" pitchFamily="18" charset="0"/>
              </a:rPr>
              <a:t>defect</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 </a:t>
            </a:r>
            <a:endParaRPr lang="ru-RU" dirty="0"/>
          </a:p>
        </p:txBody>
      </p:sp>
      <p:sp>
        <p:nvSpPr>
          <p:cNvPr id="8" name="CustomShape 1"/>
          <p:cNvSpPr/>
          <p:nvPr/>
        </p:nvSpPr>
        <p:spPr>
          <a:xfrm>
            <a:off x="1204782" y="7186"/>
            <a:ext cx="10828390" cy="10087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spc="-1" dirty="0" smtClean="0">
                <a:latin typeface="Times New Roman" panose="02020603050405020304" pitchFamily="18" charset="0"/>
                <a:ea typeface="Arial"/>
                <a:cs typeface="Times New Roman" panose="02020603050405020304" pitchFamily="18" charset="0"/>
              </a:rPr>
              <a:t>Electronic properties of </a:t>
            </a:r>
            <a:r>
              <a:rPr lang="en-US" sz="3200" spc="-1" dirty="0" smtClean="0">
                <a:solidFill>
                  <a:srgbClr val="000000"/>
                </a:solidFill>
                <a:latin typeface="Times New Roman" panose="02020603050405020304" pitchFamily="18" charset="0"/>
                <a:ea typeface="Arial"/>
                <a:cs typeface="Times New Roman" panose="02020603050405020304" pitchFamily="18" charset="0"/>
              </a:rPr>
              <a:t>LiFePO</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3200" spc="-1" dirty="0" smtClean="0">
                <a:latin typeface="Times New Roman" panose="02020603050405020304" pitchFamily="18" charset="0"/>
                <a:ea typeface="Arial"/>
                <a:cs typeface="Times New Roman" panose="02020603050405020304" pitchFamily="18" charset="0"/>
              </a:rPr>
              <a:t> with </a:t>
            </a:r>
            <a:r>
              <a:rPr lang="en-US" sz="3200" spc="-1" dirty="0" smtClean="0">
                <a:solidFill>
                  <a:srgbClr val="000000"/>
                </a:solidFill>
                <a:latin typeface="Times New Roman" panose="02020603050405020304" pitchFamily="18" charset="0"/>
                <a:ea typeface="Arial"/>
                <a:cs typeface="Times New Roman" panose="02020603050405020304" pitchFamily="18" charset="0"/>
              </a:rPr>
              <a:t>PO</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3200" spc="-1" dirty="0" smtClean="0">
                <a:solidFill>
                  <a:srgbClr val="000000"/>
                </a:solidFill>
                <a:latin typeface="Times New Roman" panose="02020603050405020304" pitchFamily="18" charset="0"/>
                <a:ea typeface="Arial"/>
                <a:cs typeface="Times New Roman" panose="02020603050405020304" pitchFamily="18" charset="0"/>
              </a:rPr>
              <a:t>/O</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3200" spc="-1" dirty="0" smtClean="0">
                <a:solidFill>
                  <a:srgbClr val="000000"/>
                </a:solidFill>
                <a:latin typeface="Times New Roman" panose="02020603050405020304" pitchFamily="18" charset="0"/>
                <a:ea typeface="Arial"/>
                <a:cs typeface="Times New Roman" panose="02020603050405020304" pitchFamily="18" charset="0"/>
              </a:rPr>
              <a:t>H</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x</a:t>
            </a:r>
            <a:r>
              <a:rPr lang="en-US" sz="3200" spc="-1" dirty="0" smtClean="0">
                <a:solidFill>
                  <a:srgbClr val="000000"/>
                </a:solidFill>
                <a:latin typeface="Times New Roman" panose="02020603050405020304" pitchFamily="18" charset="0"/>
                <a:ea typeface="Arial"/>
                <a:cs typeface="Times New Roman" panose="02020603050405020304" pitchFamily="18" charset="0"/>
              </a:rPr>
              <a:t>  </a:t>
            </a:r>
            <a:r>
              <a:rPr lang="en-US" sz="3200" spc="-1" dirty="0" smtClean="0">
                <a:latin typeface="Times New Roman" panose="02020603050405020304" pitchFamily="18" charset="0"/>
                <a:ea typeface="Arial"/>
                <a:cs typeface="Times New Roman" panose="02020603050405020304" pitchFamily="18" charset="0"/>
              </a:rPr>
              <a:t>defects</a:t>
            </a:r>
            <a:endParaRPr lang="en-US" sz="3200" b="0" strike="noStrike" spc="-1"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87071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Прямоугольник 27"/>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CustomShape 1"/>
          <p:cNvSpPr/>
          <p:nvPr/>
        </p:nvSpPr>
        <p:spPr>
          <a:xfrm>
            <a:off x="560969" y="51138"/>
            <a:ext cx="10828390" cy="10087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spc="-1" dirty="0" smtClean="0">
                <a:latin typeface="Times New Roman" panose="02020603050405020304" pitchFamily="18" charset="0"/>
                <a:ea typeface="Arial"/>
                <a:cs typeface="Times New Roman" panose="02020603050405020304" pitchFamily="18" charset="0"/>
              </a:rPr>
              <a:t>Electronic properties of </a:t>
            </a:r>
            <a:r>
              <a:rPr lang="en-US" sz="3200" spc="-1" dirty="0" smtClean="0">
                <a:solidFill>
                  <a:srgbClr val="000000"/>
                </a:solidFill>
                <a:latin typeface="Times New Roman" panose="02020603050405020304" pitchFamily="18" charset="0"/>
                <a:ea typeface="Arial"/>
                <a:cs typeface="Times New Roman" panose="02020603050405020304" pitchFamily="18" charset="0"/>
              </a:rPr>
              <a:t>LiFePO</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3200" spc="-1" dirty="0" smtClean="0">
                <a:latin typeface="Times New Roman" panose="02020603050405020304" pitchFamily="18" charset="0"/>
                <a:ea typeface="Arial"/>
                <a:cs typeface="Times New Roman" panose="02020603050405020304" pitchFamily="18" charset="0"/>
              </a:rPr>
              <a:t> with </a:t>
            </a:r>
            <a:r>
              <a:rPr lang="en-US" sz="3200" spc="-1" dirty="0" smtClean="0">
                <a:solidFill>
                  <a:srgbClr val="000000"/>
                </a:solidFill>
                <a:latin typeface="Times New Roman" panose="02020603050405020304" pitchFamily="18" charset="0"/>
                <a:ea typeface="Arial"/>
                <a:cs typeface="Times New Roman" panose="02020603050405020304" pitchFamily="18" charset="0"/>
              </a:rPr>
              <a:t>PO</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3200" spc="-1" dirty="0" smtClean="0">
                <a:solidFill>
                  <a:srgbClr val="000000"/>
                </a:solidFill>
                <a:latin typeface="Times New Roman" panose="02020603050405020304" pitchFamily="18" charset="0"/>
                <a:ea typeface="Arial"/>
                <a:cs typeface="Times New Roman" panose="02020603050405020304" pitchFamily="18" charset="0"/>
              </a:rPr>
              <a:t>/O</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3200" spc="-1" dirty="0" smtClean="0">
                <a:solidFill>
                  <a:srgbClr val="000000"/>
                </a:solidFill>
                <a:latin typeface="Times New Roman" panose="02020603050405020304" pitchFamily="18" charset="0"/>
                <a:ea typeface="Arial"/>
                <a:cs typeface="Times New Roman" panose="02020603050405020304" pitchFamily="18" charset="0"/>
              </a:rPr>
              <a:t>H</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x</a:t>
            </a:r>
            <a:r>
              <a:rPr lang="en-US" sz="3200" spc="-1" dirty="0" smtClean="0">
                <a:solidFill>
                  <a:srgbClr val="000000"/>
                </a:solidFill>
                <a:latin typeface="Times New Roman" panose="02020603050405020304" pitchFamily="18" charset="0"/>
                <a:ea typeface="Arial"/>
                <a:cs typeface="Times New Roman" panose="02020603050405020304" pitchFamily="18" charset="0"/>
              </a:rPr>
              <a:t>  </a:t>
            </a:r>
            <a:r>
              <a:rPr lang="en-US" sz="3200" spc="-1" dirty="0" smtClean="0">
                <a:latin typeface="Times New Roman" panose="02020603050405020304" pitchFamily="18" charset="0"/>
                <a:ea typeface="Arial"/>
                <a:cs typeface="Times New Roman" panose="02020603050405020304" pitchFamily="18" charset="0"/>
              </a:rPr>
              <a:t>defects 6,25%</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 </a:t>
            </a:r>
            <a:r>
              <a:rPr lang="en-US" sz="3200" spc="-1" dirty="0" smtClean="0">
                <a:latin typeface="Times New Roman" panose="02020603050405020304" pitchFamily="18" charset="0"/>
                <a:ea typeface="Arial"/>
                <a:cs typeface="Times New Roman" panose="02020603050405020304" pitchFamily="18" charset="0"/>
              </a:rPr>
              <a:t> </a:t>
            </a:r>
            <a:endParaRPr lang="en-US" sz="3200" b="0" strike="noStrike" spc="-1" baseline="-25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51775" y="4347913"/>
            <a:ext cx="4393480" cy="1803807"/>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influence of substitution </a:t>
            </a:r>
            <a:r>
              <a:rPr lang="en-US" dirty="0" smtClean="0">
                <a:latin typeface="Times New Roman" panose="02020603050405020304" pitchFamily="18" charset="0"/>
                <a:cs typeface="Times New Roman" panose="02020603050405020304" pitchFamily="18" charset="0"/>
              </a:rPr>
              <a:t>phosphorus by 1</a:t>
            </a:r>
            <a:r>
              <a:rPr lang="en-US" dirty="0">
                <a:latin typeface="Times New Roman" panose="02020603050405020304" pitchFamily="18" charset="0"/>
                <a:cs typeface="Times New Roman" panose="02020603050405020304" pitchFamily="18" charset="0"/>
              </a:rPr>
              <a:t>, 2, 3 or 4 hydrogen </a:t>
            </a:r>
            <a:r>
              <a:rPr lang="en-US" dirty="0" smtClean="0">
                <a:latin typeface="Times New Roman" panose="02020603050405020304" pitchFamily="18" charset="0"/>
                <a:cs typeface="Times New Roman" panose="02020603050405020304" pitchFamily="18" charset="0"/>
              </a:rPr>
              <a:t>atom to electronic structure is </a:t>
            </a:r>
            <a:r>
              <a:rPr lang="en-US" dirty="0">
                <a:latin typeface="Times New Roman" panose="02020603050405020304" pitchFamily="18" charset="0"/>
                <a:cs typeface="Times New Roman" panose="02020603050405020304" pitchFamily="18" charset="0"/>
              </a:rPr>
              <a:t>presented in </a:t>
            </a:r>
            <a:r>
              <a:rPr lang="en-US" dirty="0" smtClean="0">
                <a:latin typeface="Times New Roman" panose="02020603050405020304" pitchFamily="18" charset="0"/>
                <a:cs typeface="Times New Roman" panose="02020603050405020304" pitchFamily="18" charset="0"/>
              </a:rPr>
              <a:t>the following DOS diagrams. </a:t>
            </a:r>
            <a:r>
              <a:rPr lang="en-US" dirty="0">
                <a:latin typeface="Times New Roman" panose="02020603050405020304" pitchFamily="18" charset="0"/>
                <a:cs typeface="Times New Roman" panose="02020603050405020304" pitchFamily="18" charset="0"/>
              </a:rPr>
              <a:t>The absence of band-gap at the Fermi level </a:t>
            </a:r>
            <a:r>
              <a:rPr lang="en-US" dirty="0" smtClean="0">
                <a:latin typeface="Times New Roman" panose="02020603050405020304" pitchFamily="18" charset="0"/>
                <a:cs typeface="Times New Roman" panose="02020603050405020304" pitchFamily="18" charset="0"/>
              </a:rPr>
              <a:t>can be observed, which shows the conductive features of defective material.</a:t>
            </a:r>
            <a:endParaRPr lang="ru-RU" dirty="0">
              <a:latin typeface="Times New Roman" panose="02020603050405020304" pitchFamily="18" charset="0"/>
              <a:cs typeface="Times New Roman" panose="02020603050405020304" pitchFamily="18" charset="0"/>
            </a:endParaRPr>
          </a:p>
        </p:txBody>
      </p:sp>
      <p:grpSp>
        <p:nvGrpSpPr>
          <p:cNvPr id="26" name="Группа 25"/>
          <p:cNvGrpSpPr/>
          <p:nvPr/>
        </p:nvGrpSpPr>
        <p:grpSpPr>
          <a:xfrm>
            <a:off x="3005269" y="615908"/>
            <a:ext cx="3008244" cy="2974633"/>
            <a:chOff x="1825905" y="1067605"/>
            <a:chExt cx="3008244" cy="2974633"/>
          </a:xfrm>
        </p:grpSpPr>
        <p:pic>
          <p:nvPicPr>
            <p:cNvPr id="12" name="Рисунок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905" y="1067605"/>
              <a:ext cx="3008244" cy="2974633"/>
            </a:xfrm>
            <a:prstGeom prst="rect">
              <a:avLst/>
            </a:prstGeom>
          </p:spPr>
        </p:pic>
        <p:sp>
          <p:nvSpPr>
            <p:cNvPr id="17" name="Прямоугольник 16"/>
            <p:cNvSpPr/>
            <p:nvPr/>
          </p:nvSpPr>
          <p:spPr>
            <a:xfrm>
              <a:off x="2283632" y="1252271"/>
              <a:ext cx="2550517" cy="369332"/>
            </a:xfrm>
            <a:prstGeom prst="rect">
              <a:avLst/>
            </a:prstGeom>
          </p:spPr>
          <p:txBody>
            <a:bodyPr wrap="squar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LiFePO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latin typeface="Times New Roman" panose="02020603050405020304" pitchFamily="18" charset="0"/>
                  <a:ea typeface="Arial"/>
                  <a:cs typeface="Times New Roman" panose="02020603050405020304" pitchFamily="18" charset="0"/>
                </a:rPr>
                <a:t> </a:t>
              </a:r>
              <a:r>
                <a:rPr lang="en-US" spc="-1" dirty="0">
                  <a:latin typeface="Times New Roman" panose="02020603050405020304" pitchFamily="18" charset="0"/>
                  <a:ea typeface="Arial"/>
                  <a:cs typeface="Times New Roman" panose="02020603050405020304" pitchFamily="18" charset="0"/>
                </a:rPr>
                <a:t>with </a:t>
              </a:r>
              <a:r>
                <a:rPr lang="en-US" spc="-1" dirty="0" smtClean="0">
                  <a:solidFill>
                    <a:srgbClr val="000000"/>
                  </a:solidFill>
                  <a:latin typeface="Times New Roman" panose="02020603050405020304" pitchFamily="18" charset="0"/>
                  <a:ea typeface="Arial"/>
                  <a:cs typeface="Times New Roman" panose="02020603050405020304" pitchFamily="18" charset="0"/>
                </a:rPr>
                <a:t>P vacancy</a:t>
              </a:r>
              <a:endParaRPr lang="ru-RU" dirty="0"/>
            </a:p>
          </p:txBody>
        </p:sp>
      </p:grpSp>
      <p:grpSp>
        <p:nvGrpSpPr>
          <p:cNvPr id="25" name="Группа 24"/>
          <p:cNvGrpSpPr/>
          <p:nvPr/>
        </p:nvGrpSpPr>
        <p:grpSpPr>
          <a:xfrm>
            <a:off x="5943585" y="3710447"/>
            <a:ext cx="3033170" cy="3007282"/>
            <a:chOff x="1123111" y="3963857"/>
            <a:chExt cx="3033170" cy="3007282"/>
          </a:xfrm>
        </p:grpSpPr>
        <p:pic>
          <p:nvPicPr>
            <p:cNvPr id="15" name="Рисунок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111" y="3963857"/>
              <a:ext cx="3033170" cy="3007282"/>
            </a:xfrm>
            <a:prstGeom prst="rect">
              <a:avLst/>
            </a:prstGeom>
          </p:spPr>
        </p:pic>
        <p:sp>
          <p:nvSpPr>
            <p:cNvPr id="22" name="Прямоугольник 21"/>
            <p:cNvSpPr/>
            <p:nvPr/>
          </p:nvSpPr>
          <p:spPr>
            <a:xfrm>
              <a:off x="1727587" y="4094195"/>
              <a:ext cx="1824217" cy="369332"/>
            </a:xfrm>
            <a:prstGeom prst="rect">
              <a:avLst/>
            </a:prstGeom>
          </p:spPr>
          <p:txBody>
            <a:bodyPr wrap="non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H</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3</a:t>
              </a:r>
              <a:r>
                <a:rPr lang="en-US" spc="-1" dirty="0" smtClean="0">
                  <a:solidFill>
                    <a:srgbClr val="000000"/>
                  </a:solidFill>
                  <a:latin typeface="Times New Roman" panose="02020603050405020304" pitchFamily="18" charset="0"/>
                  <a:ea typeface="Arial"/>
                  <a:cs typeface="Times New Roman" panose="02020603050405020304" pitchFamily="18" charset="0"/>
                </a:rPr>
                <a:t>  </a:t>
              </a:r>
              <a:r>
                <a:rPr lang="en-US" spc="-1" dirty="0" smtClean="0">
                  <a:latin typeface="Times New Roman" panose="02020603050405020304" pitchFamily="18" charset="0"/>
                  <a:ea typeface="Arial"/>
                  <a:cs typeface="Times New Roman" panose="02020603050405020304" pitchFamily="18" charset="0"/>
                </a:rPr>
                <a:t>defect</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 </a:t>
              </a:r>
              <a:endParaRPr lang="ru-RU" dirty="0"/>
            </a:p>
          </p:txBody>
        </p:sp>
      </p:grpSp>
      <p:grpSp>
        <p:nvGrpSpPr>
          <p:cNvPr id="24" name="Группа 23"/>
          <p:cNvGrpSpPr/>
          <p:nvPr/>
        </p:nvGrpSpPr>
        <p:grpSpPr>
          <a:xfrm>
            <a:off x="8847628" y="3628578"/>
            <a:ext cx="3084053" cy="3124880"/>
            <a:chOff x="4576587" y="4171662"/>
            <a:chExt cx="2904501" cy="2917075"/>
          </a:xfrm>
        </p:grpSpPr>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6587" y="4171662"/>
              <a:ext cx="2904501" cy="2917075"/>
            </a:xfrm>
            <a:prstGeom prst="rect">
              <a:avLst/>
            </a:prstGeom>
          </p:spPr>
        </p:pic>
        <p:sp>
          <p:nvSpPr>
            <p:cNvPr id="23" name="Прямоугольник 22"/>
            <p:cNvSpPr/>
            <p:nvPr/>
          </p:nvSpPr>
          <p:spPr>
            <a:xfrm>
              <a:off x="5148196" y="4304992"/>
              <a:ext cx="1824217" cy="369332"/>
            </a:xfrm>
            <a:prstGeom prst="rect">
              <a:avLst/>
            </a:prstGeom>
          </p:spPr>
          <p:txBody>
            <a:bodyPr wrap="non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H</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  </a:t>
              </a:r>
              <a:r>
                <a:rPr lang="en-US" spc="-1" dirty="0" smtClean="0">
                  <a:latin typeface="Times New Roman" panose="02020603050405020304" pitchFamily="18" charset="0"/>
                  <a:ea typeface="Arial"/>
                  <a:cs typeface="Times New Roman" panose="02020603050405020304" pitchFamily="18" charset="0"/>
                </a:rPr>
                <a:t>defect</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 </a:t>
              </a:r>
              <a:endParaRPr lang="ru-RU" dirty="0"/>
            </a:p>
          </p:txBody>
        </p:sp>
      </p:grpSp>
      <p:grpSp>
        <p:nvGrpSpPr>
          <p:cNvPr id="21" name="Группа 20"/>
          <p:cNvGrpSpPr/>
          <p:nvPr/>
        </p:nvGrpSpPr>
        <p:grpSpPr>
          <a:xfrm>
            <a:off x="8847628" y="721958"/>
            <a:ext cx="2933816" cy="2917075"/>
            <a:chOff x="6817106" y="1150693"/>
            <a:chExt cx="2933816" cy="2917075"/>
          </a:xfrm>
        </p:grpSpPr>
        <p:pic>
          <p:nvPicPr>
            <p:cNvPr id="14" name="Рисунок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7106" y="1150693"/>
              <a:ext cx="2933816" cy="2917075"/>
            </a:xfrm>
            <a:prstGeom prst="rect">
              <a:avLst/>
            </a:prstGeom>
          </p:spPr>
        </p:pic>
        <p:sp>
          <p:nvSpPr>
            <p:cNvPr id="20" name="Прямоугольник 19"/>
            <p:cNvSpPr/>
            <p:nvPr/>
          </p:nvSpPr>
          <p:spPr>
            <a:xfrm>
              <a:off x="7371905" y="1254587"/>
              <a:ext cx="1824217" cy="369332"/>
            </a:xfrm>
            <a:prstGeom prst="rect">
              <a:avLst/>
            </a:prstGeom>
          </p:spPr>
          <p:txBody>
            <a:bodyPr wrap="non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H</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2</a:t>
              </a:r>
              <a:r>
                <a:rPr lang="en-US" spc="-1" dirty="0" smtClean="0">
                  <a:solidFill>
                    <a:srgbClr val="000000"/>
                  </a:solidFill>
                  <a:latin typeface="Times New Roman" panose="02020603050405020304" pitchFamily="18" charset="0"/>
                  <a:ea typeface="Arial"/>
                  <a:cs typeface="Times New Roman" panose="02020603050405020304" pitchFamily="18" charset="0"/>
                </a:rPr>
                <a:t>  </a:t>
              </a:r>
              <a:r>
                <a:rPr lang="en-US" spc="-1" dirty="0" smtClean="0">
                  <a:latin typeface="Times New Roman" panose="02020603050405020304" pitchFamily="18" charset="0"/>
                  <a:ea typeface="Arial"/>
                  <a:cs typeface="Times New Roman" panose="02020603050405020304" pitchFamily="18" charset="0"/>
                </a:rPr>
                <a:t>defect</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 </a:t>
              </a:r>
              <a:endParaRPr lang="ru-RU" dirty="0"/>
            </a:p>
          </p:txBody>
        </p:sp>
      </p:grpSp>
      <p:grpSp>
        <p:nvGrpSpPr>
          <p:cNvPr id="19" name="Группа 18"/>
          <p:cNvGrpSpPr/>
          <p:nvPr/>
        </p:nvGrpSpPr>
        <p:grpSpPr>
          <a:xfrm>
            <a:off x="5999450" y="680668"/>
            <a:ext cx="2977305" cy="2947910"/>
            <a:chOff x="3378153" y="1150693"/>
            <a:chExt cx="2977305" cy="2947910"/>
          </a:xfrm>
        </p:grpSpPr>
        <p:pic>
          <p:nvPicPr>
            <p:cNvPr id="13" name="Рисунок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8153" y="1150693"/>
              <a:ext cx="2977305" cy="2947910"/>
            </a:xfrm>
            <a:prstGeom prst="rect">
              <a:avLst/>
            </a:prstGeom>
          </p:spPr>
        </p:pic>
        <p:sp>
          <p:nvSpPr>
            <p:cNvPr id="18" name="Прямоугольник 17"/>
            <p:cNvSpPr/>
            <p:nvPr/>
          </p:nvSpPr>
          <p:spPr>
            <a:xfrm>
              <a:off x="3954696" y="1320958"/>
              <a:ext cx="1824217" cy="369332"/>
            </a:xfrm>
            <a:prstGeom prst="rect">
              <a:avLst/>
            </a:prstGeom>
          </p:spPr>
          <p:txBody>
            <a:bodyPr wrap="none">
              <a:spAutoFit/>
            </a:bodyPr>
            <a:lstStyle/>
            <a:p>
              <a:r>
                <a:rPr lang="en-US" spc="-1" dirty="0" smtClean="0">
                  <a:solidFill>
                    <a:srgbClr val="000000"/>
                  </a:solidFill>
                  <a:latin typeface="Times New Roman" panose="02020603050405020304" pitchFamily="18" charset="0"/>
                  <a:ea typeface="Arial"/>
                  <a:cs typeface="Times New Roman" panose="02020603050405020304" pitchFamily="18" charset="0"/>
                </a:rPr>
                <a:t>PO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/O</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pc="-1" dirty="0" smtClean="0">
                  <a:solidFill>
                    <a:srgbClr val="000000"/>
                  </a:solidFill>
                  <a:latin typeface="Times New Roman" panose="02020603050405020304" pitchFamily="18" charset="0"/>
                  <a:ea typeface="Arial"/>
                  <a:cs typeface="Times New Roman" panose="02020603050405020304" pitchFamily="18" charset="0"/>
                </a:rPr>
                <a:t>H</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1</a:t>
              </a:r>
              <a:r>
                <a:rPr lang="en-US" spc="-1" dirty="0" smtClean="0">
                  <a:solidFill>
                    <a:srgbClr val="000000"/>
                  </a:solidFill>
                  <a:latin typeface="Times New Roman" panose="02020603050405020304" pitchFamily="18" charset="0"/>
                  <a:ea typeface="Arial"/>
                  <a:cs typeface="Times New Roman" panose="02020603050405020304" pitchFamily="18" charset="0"/>
                </a:rPr>
                <a:t>  </a:t>
              </a:r>
              <a:r>
                <a:rPr lang="en-US" spc="-1" dirty="0" smtClean="0">
                  <a:latin typeface="Times New Roman" panose="02020603050405020304" pitchFamily="18" charset="0"/>
                  <a:ea typeface="Arial"/>
                  <a:cs typeface="Times New Roman" panose="02020603050405020304" pitchFamily="18" charset="0"/>
                </a:rPr>
                <a:t>defect</a:t>
              </a:r>
              <a:r>
                <a:rPr lang="en-US" spc="-1" baseline="-25000" dirty="0" smtClean="0">
                  <a:solidFill>
                    <a:srgbClr val="000000"/>
                  </a:solidFill>
                  <a:latin typeface="Times New Roman" panose="02020603050405020304" pitchFamily="18" charset="0"/>
                  <a:ea typeface="Arial"/>
                  <a:cs typeface="Times New Roman" panose="02020603050405020304" pitchFamily="18" charset="0"/>
                </a:rPr>
                <a:t> </a:t>
              </a:r>
              <a:endParaRPr lang="ru-RU" dirty="0"/>
            </a:p>
          </p:txBody>
        </p:sp>
      </p:grpSp>
      <p:pic>
        <p:nvPicPr>
          <p:cNvPr id="27" name="Рисунок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38" y="615908"/>
            <a:ext cx="3096313" cy="2798062"/>
          </a:xfrm>
          <a:prstGeom prst="rect">
            <a:avLst/>
          </a:prstGeom>
        </p:spPr>
      </p:pic>
      <p:sp>
        <p:nvSpPr>
          <p:cNvPr id="29" name="TextBox 28"/>
          <p:cNvSpPr txBox="1"/>
          <p:nvPr/>
        </p:nvSpPr>
        <p:spPr>
          <a:xfrm>
            <a:off x="11636691" y="6277120"/>
            <a:ext cx="623889" cy="523220"/>
          </a:xfrm>
          <a:prstGeom prst="rect">
            <a:avLst/>
          </a:prstGeom>
          <a:noFill/>
        </p:spPr>
        <p:txBody>
          <a:bodyPr wrap="none" rtlCol="0">
            <a:spAutoFit/>
          </a:bodyPr>
          <a:lstStyle/>
          <a:p>
            <a:r>
              <a:rPr lang="en-US" sz="2800" b="1" dirty="0" smtClean="0">
                <a:solidFill>
                  <a:schemeClr val="accent6"/>
                </a:solidFill>
                <a:latin typeface="Times New Roman" panose="02020603050405020304" pitchFamily="18" charset="0"/>
                <a:cs typeface="Times New Roman" panose="02020603050405020304" pitchFamily="18" charset="0"/>
              </a:rPr>
              <a:t>A3</a:t>
            </a:r>
            <a:endParaRPr lang="ru-RU" sz="2800" b="1"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985633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p:cNvSpPr/>
          <p:nvPr/>
        </p:nvSpPr>
        <p:spPr>
          <a:xfrm>
            <a:off x="1007808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4968" y="4297588"/>
            <a:ext cx="2683546" cy="2415540"/>
          </a:xfrm>
          <a:prstGeom prst="rect">
            <a:avLst/>
          </a:prstGeom>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3550" y="4299875"/>
            <a:ext cx="2500895" cy="2415540"/>
          </a:xfrm>
          <a:prstGeom prst="rect">
            <a:avLst/>
          </a:prstGeom>
        </p:spPr>
      </p:pic>
      <p:pic>
        <p:nvPicPr>
          <p:cNvPr id="4" name="Рисунок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3978" y="2460482"/>
            <a:ext cx="2222758" cy="2139295"/>
          </a:xfrm>
          <a:prstGeom prst="rect">
            <a:avLst/>
          </a:prstGeom>
        </p:spPr>
      </p:pic>
      <p:pic>
        <p:nvPicPr>
          <p:cNvPr id="5" name="Рисунок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3510" y="1395704"/>
            <a:ext cx="2306385" cy="2011680"/>
          </a:xfrm>
          <a:prstGeom prst="rect">
            <a:avLst/>
          </a:prstGeom>
        </p:spPr>
      </p:pic>
      <p:cxnSp>
        <p:nvCxnSpPr>
          <p:cNvPr id="8" name="Прямая соединительная линия 7"/>
          <p:cNvCxnSpPr/>
          <p:nvPr/>
        </p:nvCxnSpPr>
        <p:spPr>
          <a:xfrm>
            <a:off x="6696781" y="1081057"/>
            <a:ext cx="7305" cy="5483885"/>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cxnSp>
        <p:nvCxnSpPr>
          <p:cNvPr id="9" name="Прямая соединительная линия 8"/>
          <p:cNvCxnSpPr/>
          <p:nvPr/>
        </p:nvCxnSpPr>
        <p:spPr>
          <a:xfrm flipH="1">
            <a:off x="6582624" y="1048357"/>
            <a:ext cx="122732" cy="366248"/>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cxnSp>
        <p:nvCxnSpPr>
          <p:cNvPr id="10" name="Прямая соединительная линия 9"/>
          <p:cNvCxnSpPr/>
          <p:nvPr/>
        </p:nvCxnSpPr>
        <p:spPr>
          <a:xfrm>
            <a:off x="6677348" y="1048357"/>
            <a:ext cx="167988" cy="366248"/>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5904064" y="1450639"/>
            <a:ext cx="784189" cy="400110"/>
          </a:xfrm>
          <a:prstGeom prst="rect">
            <a:avLst/>
          </a:prstGeom>
          <a:noFill/>
        </p:spPr>
        <p:txBody>
          <a:bodyPr wrap="none" rtlCol="0">
            <a:spAutoFit/>
          </a:bodyPr>
          <a:lstStyle/>
          <a:p>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E, eV</a:t>
            </a:r>
            <a:endParaRPr lang="ru-RU"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6702641" y="1911664"/>
            <a:ext cx="84670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-201.4</a:t>
            </a:r>
            <a:endParaRPr lang="ru-RU" sz="2000"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709121" y="3494595"/>
            <a:ext cx="84670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-201.8</a:t>
            </a:r>
            <a:endParaRPr lang="ru-RU" sz="20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6702642" y="5132989"/>
            <a:ext cx="84670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-202.3</a:t>
            </a:r>
            <a:endParaRPr lang="ru-RU" sz="2000" b="1" dirty="0">
              <a:latin typeface="Times New Roman" panose="02020603050405020304" pitchFamily="18" charset="0"/>
              <a:cs typeface="Times New Roman" panose="02020603050405020304" pitchFamily="18" charset="0"/>
            </a:endParaRPr>
          </a:p>
        </p:txBody>
      </p:sp>
      <p:cxnSp>
        <p:nvCxnSpPr>
          <p:cNvPr id="16" name="Прямая соединительная линия 15"/>
          <p:cNvCxnSpPr/>
          <p:nvPr/>
        </p:nvCxnSpPr>
        <p:spPr>
          <a:xfrm>
            <a:off x="5868996" y="1081057"/>
            <a:ext cx="28371" cy="5496802"/>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pic>
        <p:nvPicPr>
          <p:cNvPr id="17" name="Рисунок 16"/>
          <p:cNvPicPr>
            <a:picLocks noChangeAspect="1"/>
          </p:cNvPicPr>
          <p:nvPr/>
        </p:nvPicPr>
        <p:blipFill rotWithShape="1">
          <a:blip r:embed="rId7" cstate="print">
            <a:extLst>
              <a:ext uri="{28A0092B-C50C-407E-A947-70E740481C1C}">
                <a14:useLocalDpi xmlns:a14="http://schemas.microsoft.com/office/drawing/2010/main" val="0"/>
              </a:ext>
            </a:extLst>
          </a:blip>
          <a:srcRect l="28273" t="27292" r="27559" b="18535"/>
          <a:stretch/>
        </p:blipFill>
        <p:spPr>
          <a:xfrm>
            <a:off x="979149" y="4425135"/>
            <a:ext cx="2095087" cy="2130395"/>
          </a:xfrm>
          <a:prstGeom prst="rect">
            <a:avLst/>
          </a:prstGeom>
        </p:spPr>
      </p:pic>
      <p:cxnSp>
        <p:nvCxnSpPr>
          <p:cNvPr id="18" name="Прямая соединительная линия 17"/>
          <p:cNvCxnSpPr/>
          <p:nvPr/>
        </p:nvCxnSpPr>
        <p:spPr>
          <a:xfrm flipH="1">
            <a:off x="5774272" y="1046599"/>
            <a:ext cx="122732" cy="366248"/>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cxnSp>
        <p:nvCxnSpPr>
          <p:cNvPr id="19" name="Прямая соединительная линия 18"/>
          <p:cNvCxnSpPr/>
          <p:nvPr/>
        </p:nvCxnSpPr>
        <p:spPr>
          <a:xfrm>
            <a:off x="5868996" y="1046599"/>
            <a:ext cx="167988" cy="366248"/>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sp>
        <p:nvSpPr>
          <p:cNvPr id="20" name="Прямоугольник 19"/>
          <p:cNvSpPr/>
          <p:nvPr/>
        </p:nvSpPr>
        <p:spPr>
          <a:xfrm>
            <a:off x="1575040" y="56118"/>
            <a:ext cx="9117752" cy="707886"/>
          </a:xfrm>
          <a:prstGeom prst="rect">
            <a:avLst/>
          </a:prstGeom>
        </p:spPr>
        <p:txBody>
          <a:bodyPr wrap="none">
            <a:spAutoFit/>
          </a:bodyPr>
          <a:lstStyle/>
          <a:p>
            <a:pPr>
              <a:lnSpc>
                <a:spcPct val="100000"/>
              </a:lnSpc>
            </a:pPr>
            <a:r>
              <a:rPr lang="en-US" sz="4000" spc="-1" dirty="0" smtClean="0">
                <a:solidFill>
                  <a:srgbClr val="000000"/>
                </a:solidFill>
                <a:latin typeface="Times New Roman" panose="02020603050405020304" pitchFamily="18" charset="0"/>
                <a:ea typeface="Arial"/>
                <a:cs typeface="Times New Roman" panose="02020603050405020304" pitchFamily="18" charset="0"/>
              </a:rPr>
              <a:t>Addition configurations of defect from MD</a:t>
            </a:r>
            <a:endParaRPr lang="en-US" sz="4000" spc="-1" dirty="0">
              <a:latin typeface="Times New Roman" panose="02020603050405020304" pitchFamily="18" charset="0"/>
              <a:cs typeface="Times New Roman" panose="02020603050405020304" pitchFamily="18" charset="0"/>
            </a:endParaRPr>
          </a:p>
        </p:txBody>
      </p:sp>
      <p:pic>
        <p:nvPicPr>
          <p:cNvPr id="21" name="Рисунок 20"/>
          <p:cNvPicPr>
            <a:picLocks noChangeAspect="1"/>
          </p:cNvPicPr>
          <p:nvPr/>
        </p:nvPicPr>
        <p:blipFill rotWithShape="1">
          <a:blip r:embed="rId8" cstate="print">
            <a:extLst>
              <a:ext uri="{28A0092B-C50C-407E-A947-70E740481C1C}">
                <a14:useLocalDpi xmlns:a14="http://schemas.microsoft.com/office/drawing/2010/main" val="0"/>
              </a:ext>
            </a:extLst>
          </a:blip>
          <a:srcRect l="24826" t="23001" r="24682" b="19128"/>
          <a:stretch/>
        </p:blipFill>
        <p:spPr>
          <a:xfrm>
            <a:off x="2379491" y="3191971"/>
            <a:ext cx="2057667" cy="1919833"/>
          </a:xfrm>
          <a:prstGeom prst="rect">
            <a:avLst/>
          </a:prstGeom>
        </p:spPr>
      </p:pic>
      <p:pic>
        <p:nvPicPr>
          <p:cNvPr id="22" name="Рисунок 21"/>
          <p:cNvPicPr>
            <a:picLocks noChangeAspect="1"/>
          </p:cNvPicPr>
          <p:nvPr/>
        </p:nvPicPr>
        <p:blipFill rotWithShape="1">
          <a:blip r:embed="rId9">
            <a:extLst>
              <a:ext uri="{28A0092B-C50C-407E-A947-70E740481C1C}">
                <a14:useLocalDpi xmlns:a14="http://schemas.microsoft.com/office/drawing/2010/main" val="0"/>
              </a:ext>
            </a:extLst>
          </a:blip>
          <a:srcRect l="27800" t="27713" r="30508" b="26119"/>
          <a:stretch/>
        </p:blipFill>
        <p:spPr>
          <a:xfrm>
            <a:off x="589324" y="1637341"/>
            <a:ext cx="2179992" cy="1986501"/>
          </a:xfrm>
          <a:prstGeom prst="rect">
            <a:avLst/>
          </a:prstGeom>
        </p:spPr>
      </p:pic>
      <p:sp>
        <p:nvSpPr>
          <p:cNvPr id="23" name="TextBox 22"/>
          <p:cNvSpPr txBox="1"/>
          <p:nvPr/>
        </p:nvSpPr>
        <p:spPr>
          <a:xfrm>
            <a:off x="4929117" y="5824234"/>
            <a:ext cx="97494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-202.50</a:t>
            </a:r>
            <a:endParaRPr lang="ru-RU" sz="2000" b="1"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4894412" y="3894705"/>
            <a:ext cx="97494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-202.51</a:t>
            </a:r>
            <a:endParaRPr lang="ru-RU" sz="2000" b="1"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4856571" y="2089665"/>
            <a:ext cx="97494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-201.28</a:t>
            </a:r>
            <a:endParaRPr lang="ru-RU" sz="2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045014" y="844269"/>
            <a:ext cx="1924438"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PES results</a:t>
            </a:r>
            <a:endParaRPr lang="ru-RU" sz="28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7636787" y="844269"/>
            <a:ext cx="2804560"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MD study results</a:t>
            </a:r>
            <a:endParaRPr lang="ru-RU" sz="2800"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11554007" y="6135233"/>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14</a:t>
            </a:r>
            <a:endParaRPr lang="ru-RU" sz="2800" b="1" dirty="0">
              <a:solidFill>
                <a:schemeClr val="accent6"/>
              </a:solidFill>
              <a:latin typeface="Times New Roman" panose="02020603050405020304" pitchFamily="18" charset="0"/>
              <a:cs typeface="Times New Roman" panose="02020603050405020304" pitchFamily="18" charset="0"/>
            </a:endParaRPr>
          </a:p>
        </p:txBody>
      </p:sp>
      <p:cxnSp>
        <p:nvCxnSpPr>
          <p:cNvPr id="13" name="Прямая соединительная линия 12"/>
          <p:cNvCxnSpPr/>
          <p:nvPr/>
        </p:nvCxnSpPr>
        <p:spPr>
          <a:xfrm>
            <a:off x="332509" y="184727"/>
            <a:ext cx="11221498" cy="580043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10808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1007808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11527197" y="6101800"/>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15</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77" name="CustomShape 1"/>
          <p:cNvSpPr/>
          <p:nvPr/>
        </p:nvSpPr>
        <p:spPr>
          <a:xfrm>
            <a:off x="4077466" y="306023"/>
            <a:ext cx="4985254"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spc="-1" dirty="0">
                <a:solidFill>
                  <a:srgbClr val="000000"/>
                </a:solidFill>
                <a:latin typeface="Times New Roman" panose="02020603050405020304" pitchFamily="18" charset="0"/>
                <a:ea typeface="Arial"/>
                <a:cs typeface="Times New Roman" panose="02020603050405020304" pitchFamily="18" charset="0"/>
              </a:rPr>
              <a:t>Discussion of </a:t>
            </a:r>
            <a:r>
              <a:rPr lang="en-US" sz="4000" spc="-1" dirty="0" smtClean="0">
                <a:solidFill>
                  <a:srgbClr val="000000"/>
                </a:solidFill>
                <a:latin typeface="Times New Roman" panose="02020603050405020304" pitchFamily="18" charset="0"/>
                <a:ea typeface="Arial"/>
                <a:cs typeface="Times New Roman" panose="02020603050405020304" pitchFamily="18" charset="0"/>
              </a:rPr>
              <a:t>results</a:t>
            </a:r>
            <a:r>
              <a:rPr lang="en-US" sz="4000" b="0" strike="noStrike" spc="-1" dirty="0" smtClean="0">
                <a:solidFill>
                  <a:srgbClr val="000000"/>
                </a:solidFill>
                <a:latin typeface="Times New Roman" panose="02020603050405020304" pitchFamily="18" charset="0"/>
                <a:ea typeface="Arial"/>
                <a:cs typeface="Times New Roman" panose="02020603050405020304" pitchFamily="18" charset="0"/>
              </a:rPr>
              <a:t> 1</a:t>
            </a:r>
            <a:endParaRPr lang="en-US" sz="4000" b="0" strike="noStrike" spc="-1" dirty="0">
              <a:latin typeface="Times New Roman" panose="02020603050405020304" pitchFamily="18" charset="0"/>
              <a:cs typeface="Times New Roman" panose="02020603050405020304" pitchFamily="18" charset="0"/>
            </a:endParaRPr>
          </a:p>
        </p:txBody>
      </p:sp>
      <p:sp>
        <p:nvSpPr>
          <p:cNvPr id="78" name="CustomShape 2"/>
          <p:cNvSpPr/>
          <p:nvPr/>
        </p:nvSpPr>
        <p:spPr>
          <a:xfrm>
            <a:off x="1134760" y="1515933"/>
            <a:ext cx="9665320" cy="3591775"/>
          </a:xfrm>
          <a:prstGeom prst="rect">
            <a:avLst/>
          </a:prstGeom>
          <a:noFill/>
          <a:ln>
            <a:noFill/>
          </a:ln>
        </p:spPr>
        <p:style>
          <a:lnRef idx="0">
            <a:scrgbClr r="0" g="0" b="0"/>
          </a:lnRef>
          <a:fillRef idx="0">
            <a:scrgbClr r="0" g="0" b="0"/>
          </a:fillRef>
          <a:effectRef idx="0">
            <a:scrgbClr r="0" g="0" b="0"/>
          </a:effectRef>
          <a:fontRef idx="minor"/>
        </p:style>
        <p:txBody>
          <a:bodyPr/>
          <a:lstStyle/>
          <a:p>
            <a:pPr marL="285750" indent="-285750" algn="just">
              <a:lnSpc>
                <a:spcPct val="90000"/>
              </a:lnSpc>
              <a:buFont typeface="Wingdings" panose="05000000000000000000" pitchFamily="2" charset="2"/>
              <a:buChar char="ü"/>
            </a:pP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PES </a:t>
            </a:r>
            <a:r>
              <a:rPr lang="en-US" sz="2400" spc="-1" dirty="0">
                <a:solidFill>
                  <a:srgbClr val="000000"/>
                </a:solidFill>
                <a:latin typeface="Times New Roman" panose="02020603050405020304" pitchFamily="18" charset="0"/>
                <a:ea typeface="Arial"/>
                <a:cs typeface="Times New Roman" panose="02020603050405020304" pitchFamily="18" charset="0"/>
              </a:rPr>
              <a:t>method </a:t>
            </a:r>
            <a:r>
              <a:rPr lang="en-US" sz="2400" spc="-1" dirty="0" smtClean="0">
                <a:solidFill>
                  <a:srgbClr val="000000"/>
                </a:solidFill>
                <a:latin typeface="Times New Roman" panose="02020603050405020304" pitchFamily="18" charset="0"/>
                <a:ea typeface="Arial"/>
                <a:cs typeface="Times New Roman" panose="02020603050405020304" pitchFamily="18" charset="0"/>
              </a:rPr>
              <a:t>shown possible configurations </a:t>
            </a:r>
            <a:r>
              <a:rPr lang="en-US" sz="2400" spc="-1" dirty="0">
                <a:solidFill>
                  <a:srgbClr val="000000"/>
                </a:solidFill>
                <a:latin typeface="Times New Roman" panose="02020603050405020304" pitchFamily="18" charset="0"/>
                <a:ea typeface="Arial"/>
                <a:cs typeface="Times New Roman" panose="02020603050405020304" pitchFamily="18" charset="0"/>
              </a:rPr>
              <a:t>of OH defects within </a:t>
            </a:r>
            <a:r>
              <a:rPr lang="en-US" sz="2400" spc="-1" dirty="0" smtClean="0">
                <a:solidFill>
                  <a:srgbClr val="000000"/>
                </a:solidFill>
                <a:latin typeface="Times New Roman" panose="02020603050405020304" pitchFamily="18" charset="0"/>
                <a:ea typeface="Arial"/>
                <a:cs typeface="Times New Roman" panose="02020603050405020304" pitchFamily="18" charset="0"/>
              </a:rPr>
              <a:t>Li(</a:t>
            </a:r>
            <a:r>
              <a:rPr lang="en-US" sz="2400" spc="-1" dirty="0" err="1" smtClean="0">
                <a:solidFill>
                  <a:srgbClr val="000000"/>
                </a:solidFill>
                <a:latin typeface="Times New Roman" panose="02020603050405020304" pitchFamily="18" charset="0"/>
                <a:ea typeface="Arial"/>
                <a:cs typeface="Times New Roman" panose="02020603050405020304" pitchFamily="18" charset="0"/>
              </a:rPr>
              <a:t>Fe,Mn</a:t>
            </a:r>
            <a:r>
              <a:rPr lang="en-US" sz="2400" spc="-1" dirty="0" smtClean="0">
                <a:solidFill>
                  <a:srgbClr val="000000"/>
                </a:solidFill>
                <a:latin typeface="Times New Roman" panose="02020603050405020304" pitchFamily="18" charset="0"/>
                <a:ea typeface="Arial"/>
                <a:cs typeface="Times New Roman" panose="02020603050405020304" pitchFamily="18" charset="0"/>
              </a:rPr>
              <a:t>)PO</a:t>
            </a:r>
            <a:r>
              <a:rPr lang="en-US" sz="2400" spc="-1" baseline="-25000" dirty="0" smtClean="0">
                <a:solidFill>
                  <a:srgbClr val="000000"/>
                </a:solidFill>
                <a:latin typeface="Times New Roman" panose="02020603050405020304" pitchFamily="18" charset="0"/>
                <a:ea typeface="Arial"/>
                <a:cs typeface="Times New Roman" panose="02020603050405020304" pitchFamily="18" charset="0"/>
              </a:rPr>
              <a:t>4</a:t>
            </a:r>
          </a:p>
          <a:p>
            <a:pPr marL="285750" indent="-285750" algn="just">
              <a:lnSpc>
                <a:spcPct val="90000"/>
              </a:lnSpc>
              <a:buFont typeface="Wingdings" panose="05000000000000000000" pitchFamily="2" charset="2"/>
              <a:buChar char="ü"/>
            </a:pPr>
            <a:endParaRPr lang="en-US" sz="2400" spc="-1" baseline="-25000" dirty="0">
              <a:solidFill>
                <a:srgbClr val="000000"/>
              </a:solidFill>
              <a:latin typeface="Times New Roman" panose="02020603050405020304" pitchFamily="18" charset="0"/>
              <a:ea typeface="Arial"/>
              <a:cs typeface="Times New Roman" panose="02020603050405020304" pitchFamily="18" charset="0"/>
            </a:endParaRPr>
          </a:p>
          <a:p>
            <a:pPr marL="285750" indent="-285750" algn="just">
              <a:lnSpc>
                <a:spcPct val="90000"/>
              </a:lnSpc>
              <a:buFont typeface="Wingdings" panose="05000000000000000000" pitchFamily="2" charset="2"/>
              <a:buChar char="ü"/>
            </a:pPr>
            <a:r>
              <a:rPr lang="en-US" sz="2400" spc="-1" dirty="0" smtClean="0">
                <a:solidFill>
                  <a:srgbClr val="000000"/>
                </a:solidFill>
                <a:latin typeface="Times New Roman" panose="02020603050405020304" pitchFamily="18" charset="0"/>
                <a:ea typeface="Arial"/>
                <a:cs typeface="Times New Roman" panose="02020603050405020304" pitchFamily="18" charset="0"/>
              </a:rPr>
              <a:t>Structures of PO4/(OH)4 defects are similar with </a:t>
            </a:r>
            <a:r>
              <a:rPr lang="en-US" sz="2400" spc="-1" dirty="0">
                <a:solidFill>
                  <a:srgbClr val="000000"/>
                </a:solidFill>
                <a:latin typeface="Times New Roman" panose="02020603050405020304" pitchFamily="18" charset="0"/>
                <a:ea typeface="Arial"/>
                <a:cs typeface="Times New Roman" panose="02020603050405020304" pitchFamily="18" charset="0"/>
              </a:rPr>
              <a:t>SiO4/(OH)4</a:t>
            </a:r>
            <a:r>
              <a:rPr lang="en-US" sz="2400" spc="-1" dirty="0" smtClean="0">
                <a:solidFill>
                  <a:srgbClr val="000000"/>
                </a:solidFill>
                <a:latin typeface="Times New Roman" panose="02020603050405020304" pitchFamily="18" charset="0"/>
                <a:ea typeface="Arial"/>
                <a:cs typeface="Times New Roman" panose="02020603050405020304" pitchFamily="18" charset="0"/>
              </a:rPr>
              <a:t> Mg2SiO4 </a:t>
            </a:r>
            <a:r>
              <a:rPr lang="en-US" sz="2400" spc="-1" dirty="0" err="1" smtClean="0">
                <a:solidFill>
                  <a:srgbClr val="000000"/>
                </a:solidFill>
                <a:latin typeface="Times New Roman" panose="02020603050405020304" pitchFamily="18" charset="0"/>
                <a:ea typeface="Arial"/>
                <a:cs typeface="Times New Roman" panose="02020603050405020304" pitchFamily="18" charset="0"/>
              </a:rPr>
              <a:t>forsterite</a:t>
            </a:r>
            <a:r>
              <a:rPr lang="en-US" sz="2400" spc="-1" dirty="0" smtClean="0">
                <a:solidFill>
                  <a:srgbClr val="000000"/>
                </a:solidFill>
                <a:latin typeface="Times New Roman" panose="02020603050405020304" pitchFamily="18" charset="0"/>
                <a:ea typeface="Arial"/>
                <a:cs typeface="Times New Roman" panose="02020603050405020304" pitchFamily="18" charset="0"/>
              </a:rPr>
              <a:t> *</a:t>
            </a:r>
          </a:p>
          <a:p>
            <a:pPr marL="285750" indent="-285750" algn="just">
              <a:lnSpc>
                <a:spcPct val="90000"/>
              </a:lnSpc>
              <a:buFont typeface="Wingdings" panose="05000000000000000000" pitchFamily="2" charset="2"/>
              <a:buChar char="ü"/>
            </a:pPr>
            <a:r>
              <a:rPr lang="en-US" sz="2400" spc="-1" dirty="0" smtClean="0">
                <a:solidFill>
                  <a:srgbClr val="000000"/>
                </a:solidFill>
                <a:latin typeface="Times New Roman" panose="02020603050405020304" pitchFamily="18" charset="0"/>
                <a:ea typeface="Arial"/>
                <a:cs typeface="Times New Roman" panose="02020603050405020304" pitchFamily="18" charset="0"/>
              </a:rPr>
              <a:t>(Results of PES application are in good agreement with references [1])</a:t>
            </a:r>
          </a:p>
          <a:p>
            <a:pPr marL="285750" indent="-285750" algn="just">
              <a:lnSpc>
                <a:spcPct val="90000"/>
              </a:lnSpc>
              <a:buFont typeface="Wingdings" panose="05000000000000000000" pitchFamily="2" charset="2"/>
              <a:buChar char="ü"/>
            </a:pPr>
            <a:endParaRPr lang="en-US" sz="2400" spc="-1" dirty="0">
              <a:solidFill>
                <a:srgbClr val="000000"/>
              </a:solidFill>
              <a:latin typeface="Times New Roman" panose="02020603050405020304" pitchFamily="18" charset="0"/>
              <a:ea typeface="Arial"/>
              <a:cs typeface="Times New Roman" panose="02020603050405020304" pitchFamily="18" charset="0"/>
            </a:endParaRPr>
          </a:p>
          <a:p>
            <a:pPr marL="285750" indent="-285750" algn="just">
              <a:lnSpc>
                <a:spcPct val="90000"/>
              </a:lnSpc>
              <a:buFont typeface="Wingdings" panose="05000000000000000000" pitchFamily="2" charset="2"/>
              <a:buChar char="ü"/>
            </a:pPr>
            <a:r>
              <a:rPr lang="en-US" sz="2400" spc="-1" dirty="0" smtClean="0">
                <a:solidFill>
                  <a:srgbClr val="000000"/>
                </a:solidFill>
                <a:latin typeface="Times New Roman" panose="02020603050405020304" pitchFamily="18" charset="0"/>
                <a:ea typeface="Arial"/>
                <a:cs typeface="Times New Roman" panose="02020603050405020304" pitchFamily="18" charset="0"/>
              </a:rPr>
              <a:t>Molecular Dynamics study is necessary for complete investigation of possible PO</a:t>
            </a:r>
            <a:r>
              <a:rPr lang="en-US" sz="24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400" spc="-1" dirty="0">
                <a:solidFill>
                  <a:srgbClr val="000000"/>
                </a:solidFill>
                <a:latin typeface="Times New Roman" panose="02020603050405020304" pitchFamily="18" charset="0"/>
                <a:ea typeface="Arial"/>
                <a:cs typeface="Times New Roman" panose="02020603050405020304" pitchFamily="18" charset="0"/>
              </a:rPr>
              <a:t>/(OH)</a:t>
            </a:r>
            <a:r>
              <a:rPr lang="en-US" sz="24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400" spc="-1" dirty="0">
                <a:solidFill>
                  <a:srgbClr val="000000"/>
                </a:solidFill>
                <a:latin typeface="Times New Roman" panose="02020603050405020304" pitchFamily="18" charset="0"/>
                <a:ea typeface="Arial"/>
                <a:cs typeface="Times New Roman" panose="02020603050405020304" pitchFamily="18" charset="0"/>
              </a:rPr>
              <a:t> </a:t>
            </a:r>
            <a:r>
              <a:rPr lang="en-US" sz="2400" spc="-1" dirty="0" smtClean="0">
                <a:solidFill>
                  <a:srgbClr val="000000"/>
                </a:solidFill>
                <a:latin typeface="Times New Roman" panose="02020603050405020304" pitchFamily="18" charset="0"/>
                <a:ea typeface="Arial"/>
                <a:cs typeface="Times New Roman" panose="02020603050405020304" pitchFamily="18" charset="0"/>
              </a:rPr>
              <a:t>defects </a:t>
            </a:r>
            <a:r>
              <a:rPr lang="en-US" sz="2400" spc="-1" dirty="0">
                <a:solidFill>
                  <a:srgbClr val="000000"/>
                </a:solidFill>
                <a:latin typeface="Times New Roman" panose="02020603050405020304" pitchFamily="18" charset="0"/>
                <a:ea typeface="Arial"/>
                <a:cs typeface="Times New Roman" panose="02020603050405020304" pitchFamily="18" charset="0"/>
              </a:rPr>
              <a:t>configuration</a:t>
            </a:r>
            <a:r>
              <a:rPr lang="en-US" sz="2400" spc="-1" dirty="0" smtClean="0">
                <a:solidFill>
                  <a:srgbClr val="000000"/>
                </a:solidFill>
                <a:latin typeface="Times New Roman" panose="02020603050405020304" pitchFamily="18" charset="0"/>
                <a:ea typeface="Arial"/>
                <a:cs typeface="Times New Roman" panose="02020603050405020304" pitchFamily="18" charset="0"/>
              </a:rPr>
              <a:t> </a:t>
            </a:r>
          </a:p>
          <a:p>
            <a:pPr marL="285750" indent="-285750" algn="just">
              <a:lnSpc>
                <a:spcPct val="90000"/>
              </a:lnSpc>
              <a:buFont typeface="Wingdings" panose="05000000000000000000" pitchFamily="2" charset="2"/>
              <a:buChar char="ü"/>
            </a:pPr>
            <a:endParaRPr lang="en-US" sz="2400" b="0" strike="noStrike" spc="-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402615" y="6263382"/>
            <a:ext cx="8029560" cy="323165"/>
          </a:xfrm>
          <a:prstGeom prst="rect">
            <a:avLst/>
          </a:prstGeom>
          <a:noFill/>
        </p:spPr>
        <p:txBody>
          <a:bodyPr wrap="square" rtlCol="0">
            <a:spAutoFit/>
          </a:bodyPr>
          <a:lstStyle/>
          <a:p>
            <a:r>
              <a:rPr lang="en-US" sz="1500" dirty="0" smtClean="0">
                <a:latin typeface="Times New Roman" panose="02020603050405020304" pitchFamily="18" charset="0"/>
                <a:cs typeface="Times New Roman" panose="02020603050405020304" pitchFamily="18" charset="0"/>
              </a:rPr>
              <a:t>[1] </a:t>
            </a:r>
            <a:r>
              <a:rPr lang="en-US" sz="1500" dirty="0">
                <a:latin typeface="Times New Roman" panose="02020603050405020304" pitchFamily="18" charset="0"/>
                <a:cs typeface="Times New Roman" panose="02020603050405020304" pitchFamily="18" charset="0"/>
              </a:rPr>
              <a:t>Qin, Tian, et al. ”Ab initio study of water speciation in </a:t>
            </a:r>
            <a:r>
              <a:rPr lang="en-US" sz="1500" dirty="0" err="1">
                <a:latin typeface="Times New Roman" panose="02020603050405020304" pitchFamily="18" charset="0"/>
                <a:cs typeface="Times New Roman" panose="02020603050405020304" pitchFamily="18" charset="0"/>
              </a:rPr>
              <a:t>forsterite</a:t>
            </a:r>
            <a:r>
              <a:rPr lang="en-US" sz="1500" dirty="0">
                <a:latin typeface="Times New Roman" panose="02020603050405020304" pitchFamily="18" charset="0"/>
                <a:cs typeface="Times New Roman" panose="02020603050405020304" pitchFamily="18" charset="0"/>
              </a:rPr>
              <a:t>.” APS Meeting Abstracts. 2018.</a:t>
            </a:r>
            <a:endParaRPr lang="ru-RU"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8144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1007808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11527197" y="6101800"/>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16</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78" name="CustomShape 2"/>
          <p:cNvSpPr/>
          <p:nvPr/>
        </p:nvSpPr>
        <p:spPr>
          <a:xfrm>
            <a:off x="1389368" y="1624924"/>
            <a:ext cx="9736440" cy="4008960"/>
          </a:xfrm>
          <a:prstGeom prst="rect">
            <a:avLst/>
          </a:prstGeom>
          <a:noFill/>
          <a:ln>
            <a:noFill/>
          </a:ln>
        </p:spPr>
        <p:style>
          <a:lnRef idx="0">
            <a:scrgbClr r="0" g="0" b="0"/>
          </a:lnRef>
          <a:fillRef idx="0">
            <a:scrgbClr r="0" g="0" b="0"/>
          </a:fillRef>
          <a:effectRef idx="0">
            <a:scrgbClr r="0" g="0" b="0"/>
          </a:effectRef>
          <a:fontRef idx="minor"/>
        </p:style>
        <p:txBody>
          <a:bodyPr/>
          <a:lstStyle/>
          <a:p>
            <a:pPr algn="just">
              <a:lnSpc>
                <a:spcPct val="90000"/>
              </a:lnSpc>
            </a:pPr>
            <a:r>
              <a:rPr lang="en-US" sz="2000" b="0" strike="noStrike" spc="-1" dirty="0" smtClean="0">
                <a:solidFill>
                  <a:srgbClr val="000000"/>
                </a:solidFill>
                <a:latin typeface="Times New Roman" panose="02020603050405020304" pitchFamily="18" charset="0"/>
                <a:ea typeface="Arial"/>
                <a:cs typeface="Times New Roman" panose="02020603050405020304" pitchFamily="18" charset="0"/>
              </a:rPr>
              <a:t>     Compariso</a:t>
            </a:r>
            <a:r>
              <a:rPr lang="en-US" sz="2000" spc="-1" dirty="0" smtClean="0">
                <a:solidFill>
                  <a:srgbClr val="000000"/>
                </a:solidFill>
                <a:latin typeface="Times New Roman" panose="02020603050405020304" pitchFamily="18" charset="0"/>
                <a:ea typeface="Arial"/>
                <a:cs typeface="Times New Roman" panose="02020603050405020304" pitchFamily="18" charset="0"/>
              </a:rPr>
              <a:t>n of results between PES and MD study provided following conclusions:</a:t>
            </a:r>
          </a:p>
          <a:p>
            <a:pPr algn="just">
              <a:lnSpc>
                <a:spcPct val="90000"/>
              </a:lnSpc>
            </a:pPr>
            <a:endParaRPr lang="en-US" sz="2000" spc="-1" dirty="0">
              <a:solidFill>
                <a:srgbClr val="000000"/>
              </a:solidFill>
              <a:latin typeface="Times New Roman" panose="02020603050405020304" pitchFamily="18" charset="0"/>
              <a:ea typeface="Arial"/>
              <a:cs typeface="Times New Roman" panose="02020603050405020304" pitchFamily="18" charset="0"/>
            </a:endParaRPr>
          </a:p>
          <a:p>
            <a:pPr marL="342900" indent="-342900" algn="just">
              <a:lnSpc>
                <a:spcPct val="90000"/>
              </a:lnSpc>
              <a:buFont typeface="Wingdings" panose="05000000000000000000" pitchFamily="2" charset="2"/>
              <a:buChar char="ü"/>
            </a:pPr>
            <a:r>
              <a:rPr lang="en-US" sz="2000" spc="-1" dirty="0" smtClean="0">
                <a:solidFill>
                  <a:srgbClr val="000000"/>
                </a:solidFill>
                <a:latin typeface="Times New Roman" panose="02020603050405020304" pitchFamily="18" charset="0"/>
                <a:ea typeface="Arial"/>
                <a:cs typeface="Times New Roman" panose="02020603050405020304" pitchFamily="18" charset="0"/>
              </a:rPr>
              <a:t>MD investigation showed the same structure with minimum of energy as PES </a:t>
            </a:r>
          </a:p>
          <a:p>
            <a:pPr marL="342900" indent="-342900" algn="just">
              <a:lnSpc>
                <a:spcPct val="90000"/>
              </a:lnSpc>
              <a:buFont typeface="Wingdings" panose="05000000000000000000" pitchFamily="2" charset="2"/>
              <a:buChar char="ü"/>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90000"/>
              </a:lnSpc>
              <a:buFont typeface="Wingdings" panose="05000000000000000000" pitchFamily="2" charset="2"/>
              <a:buChar char="ü"/>
            </a:pPr>
            <a:r>
              <a:rPr lang="en-US" sz="2000" spc="-1" dirty="0" smtClean="0">
                <a:solidFill>
                  <a:srgbClr val="000000"/>
                </a:solidFill>
                <a:latin typeface="Times New Roman" panose="02020603050405020304" pitchFamily="18" charset="0"/>
                <a:cs typeface="Times New Roman" panose="02020603050405020304" pitchFamily="18" charset="0"/>
              </a:rPr>
              <a:t>Additionally, MD study provided new configuration of</a:t>
            </a:r>
            <a:r>
              <a:rPr lang="en-US" sz="2000" spc="-1" dirty="0">
                <a:solidFill>
                  <a:srgbClr val="000000"/>
                </a:solidFill>
                <a:latin typeface="Times New Roman" panose="02020603050405020304" pitchFamily="18" charset="0"/>
                <a:ea typeface="Arial"/>
                <a:cs typeface="Times New Roman" panose="02020603050405020304" pitchFamily="18" charset="0"/>
              </a:rPr>
              <a:t> PO</a:t>
            </a:r>
            <a:r>
              <a:rPr lang="en-US" sz="20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000" spc="-1" dirty="0">
                <a:solidFill>
                  <a:srgbClr val="000000"/>
                </a:solidFill>
                <a:latin typeface="Times New Roman" panose="02020603050405020304" pitchFamily="18" charset="0"/>
                <a:ea typeface="Arial"/>
                <a:cs typeface="Times New Roman" panose="02020603050405020304" pitchFamily="18" charset="0"/>
              </a:rPr>
              <a:t>/(OH)</a:t>
            </a:r>
            <a:r>
              <a:rPr lang="en-US" sz="20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000" spc="-1" dirty="0">
                <a:solidFill>
                  <a:srgbClr val="000000"/>
                </a:solidFill>
                <a:latin typeface="Times New Roman" panose="02020603050405020304" pitchFamily="18" charset="0"/>
                <a:ea typeface="Arial"/>
                <a:cs typeface="Times New Roman" panose="02020603050405020304" pitchFamily="18" charset="0"/>
              </a:rPr>
              <a:t> defects </a:t>
            </a:r>
            <a:r>
              <a:rPr lang="en-US" sz="2000" spc="-1" dirty="0" smtClean="0">
                <a:solidFill>
                  <a:srgbClr val="000000"/>
                </a:solidFill>
                <a:latin typeface="Times New Roman" panose="02020603050405020304" pitchFamily="18" charset="0"/>
                <a:ea typeface="Arial"/>
                <a:cs typeface="Times New Roman" panose="02020603050405020304" pitchFamily="18" charset="0"/>
              </a:rPr>
              <a:t>with simple low-energy characteristic</a:t>
            </a:r>
          </a:p>
          <a:p>
            <a:pPr marL="342900" indent="-342900" algn="just">
              <a:lnSpc>
                <a:spcPct val="90000"/>
              </a:lnSpc>
              <a:buFont typeface="Wingdings" panose="05000000000000000000" pitchFamily="2" charset="2"/>
              <a:buChar char="ü"/>
            </a:pPr>
            <a:endParaRPr lang="en-US" sz="2000" b="0" strike="noStrike" spc="-1"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90000"/>
              </a:lnSpc>
              <a:buFont typeface="Wingdings" panose="05000000000000000000" pitchFamily="2" charset="2"/>
              <a:buChar char="ü"/>
            </a:pPr>
            <a:r>
              <a:rPr lang="en-US" sz="2000" b="0" strike="noStrike" spc="-1" dirty="0" smtClean="0">
                <a:latin typeface="Times New Roman" panose="02020603050405020304" pitchFamily="18" charset="0"/>
                <a:cs typeface="Times New Roman" panose="02020603050405020304" pitchFamily="18" charset="0"/>
              </a:rPr>
              <a:t>High-temperature simulation showed configurations with water ??? </a:t>
            </a:r>
            <a:r>
              <a:rPr lang="en-US" sz="2000" spc="-1" dirty="0" smtClean="0">
                <a:latin typeface="Times New Roman" panose="02020603050405020304" pitchFamily="18" charset="0"/>
                <a:cs typeface="Times New Roman" panose="02020603050405020304" pitchFamily="18" charset="0"/>
              </a:rPr>
              <a:t>molecule </a:t>
            </a:r>
            <a:r>
              <a:rPr lang="en-US" sz="2000" spc="-1" dirty="0">
                <a:latin typeface="Times New Roman" panose="02020603050405020304" pitchFamily="18" charset="0"/>
                <a:cs typeface="Times New Roman" panose="02020603050405020304" pitchFamily="18" charset="0"/>
              </a:rPr>
              <a:t>within </a:t>
            </a:r>
            <a:r>
              <a:rPr lang="en-US" sz="2000" spc="-1" dirty="0" smtClean="0">
                <a:latin typeface="Times New Roman" panose="02020603050405020304" pitchFamily="18" charset="0"/>
                <a:cs typeface="Times New Roman" panose="02020603050405020304" pitchFamily="18" charset="0"/>
              </a:rPr>
              <a:t>structure</a:t>
            </a:r>
            <a:endParaRPr lang="en-US" sz="2000" b="0" strike="noStrike" spc="-1" dirty="0">
              <a:latin typeface="Times New Roman" panose="02020603050405020304" pitchFamily="18" charset="0"/>
              <a:cs typeface="Times New Roman" panose="02020603050405020304" pitchFamily="18" charset="0"/>
            </a:endParaRPr>
          </a:p>
        </p:txBody>
      </p:sp>
      <p:sp>
        <p:nvSpPr>
          <p:cNvPr id="5" name="CustomShape 1"/>
          <p:cNvSpPr/>
          <p:nvPr/>
        </p:nvSpPr>
        <p:spPr>
          <a:xfrm>
            <a:off x="3089175" y="380750"/>
            <a:ext cx="5980935"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spc="-1" dirty="0">
                <a:solidFill>
                  <a:srgbClr val="000000"/>
                </a:solidFill>
                <a:latin typeface="Times New Roman" panose="02020603050405020304" pitchFamily="18" charset="0"/>
                <a:ea typeface="Arial"/>
                <a:cs typeface="Times New Roman" panose="02020603050405020304" pitchFamily="18" charset="0"/>
              </a:rPr>
              <a:t>Discussion </a:t>
            </a:r>
            <a:r>
              <a:rPr lang="en-US" sz="4000" spc="-1" dirty="0" smtClean="0">
                <a:solidFill>
                  <a:srgbClr val="000000"/>
                </a:solidFill>
                <a:latin typeface="Times New Roman" panose="02020603050405020304" pitchFamily="18" charset="0"/>
                <a:ea typeface="Arial"/>
                <a:cs typeface="Times New Roman" panose="02020603050405020304" pitchFamily="18" charset="0"/>
              </a:rPr>
              <a:t>of OH dynamics</a:t>
            </a:r>
            <a:r>
              <a:rPr lang="en-US" sz="4000" b="0" strike="noStrike" spc="-1" dirty="0" smtClean="0">
                <a:solidFill>
                  <a:srgbClr val="000000"/>
                </a:solidFill>
                <a:latin typeface="Times New Roman" panose="02020603050405020304" pitchFamily="18" charset="0"/>
                <a:ea typeface="Arial"/>
                <a:cs typeface="Times New Roman" panose="02020603050405020304" pitchFamily="18" charset="0"/>
              </a:rPr>
              <a:t> </a:t>
            </a:r>
            <a:endParaRPr lang="en-US" sz="4000" b="0" strike="noStrike" spc="-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62018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1114440" y="479315"/>
            <a:ext cx="829476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smtClean="0">
                <a:solidFill>
                  <a:srgbClr val="000000"/>
                </a:solidFill>
                <a:latin typeface="Times New Roman" panose="02020603050405020304" pitchFamily="18" charset="0"/>
                <a:ea typeface="Arial"/>
                <a:cs typeface="Times New Roman" panose="02020603050405020304" pitchFamily="18" charset="0"/>
              </a:rPr>
              <a:t>The following parts should be accomplished</a:t>
            </a:r>
            <a:endParaRPr lang="en-US" sz="4000" b="0" strike="noStrike" spc="-1" dirty="0">
              <a:latin typeface="Times New Roman" panose="02020603050405020304" pitchFamily="18" charset="0"/>
              <a:cs typeface="Times New Roman" panose="02020603050405020304" pitchFamily="18" charset="0"/>
            </a:endParaRPr>
          </a:p>
        </p:txBody>
      </p:sp>
      <p:sp>
        <p:nvSpPr>
          <p:cNvPr id="82" name="CustomShape 2"/>
          <p:cNvSpPr/>
          <p:nvPr/>
        </p:nvSpPr>
        <p:spPr>
          <a:xfrm>
            <a:off x="523932" y="2128080"/>
            <a:ext cx="10707222" cy="3579480"/>
          </a:xfrm>
          <a:prstGeom prst="rect">
            <a:avLst/>
          </a:prstGeom>
          <a:noFill/>
          <a:ln>
            <a:noFill/>
          </a:ln>
        </p:spPr>
        <p:style>
          <a:lnRef idx="0">
            <a:scrgbClr r="0" g="0" b="0"/>
          </a:lnRef>
          <a:fillRef idx="0">
            <a:scrgbClr r="0" g="0" b="0"/>
          </a:fillRef>
          <a:effectRef idx="0">
            <a:scrgbClr r="0" g="0" b="0"/>
          </a:effectRef>
          <a:fontRef idx="minor"/>
        </p:style>
        <p:txBody>
          <a:bodyPr/>
          <a:lstStyle/>
          <a:p>
            <a:pPr marL="457200">
              <a:lnSpc>
                <a:spcPct val="90000"/>
              </a:lnSpc>
            </a:pPr>
            <a:endParaRPr lang="en-US" sz="2600" spc="-1" dirty="0">
              <a:solidFill>
                <a:srgbClr val="000000"/>
              </a:solidFill>
              <a:latin typeface="Times New Roman" panose="02020603050405020304" pitchFamily="18" charset="0"/>
              <a:cs typeface="Times New Roman" panose="02020603050405020304" pitchFamily="18" charset="0"/>
            </a:endParaRPr>
          </a:p>
          <a:p>
            <a:pPr marL="914400" indent="-457200">
              <a:lnSpc>
                <a:spcPct val="90000"/>
              </a:lnSpc>
              <a:buFont typeface="Wingdings" panose="05000000000000000000" pitchFamily="2" charset="2"/>
              <a:buChar char="ü"/>
            </a:pPr>
            <a:r>
              <a:rPr lang="en-US" sz="2600" spc="-1" dirty="0" smtClean="0">
                <a:latin typeface="Times New Roman" panose="02020603050405020304" pitchFamily="18" charset="0"/>
                <a:ea typeface="Arial"/>
                <a:cs typeface="Times New Roman" panose="02020603050405020304" pitchFamily="18" charset="0"/>
              </a:rPr>
              <a:t>Thermodynamic analysis of all possible substitution and interstitial defects</a:t>
            </a:r>
          </a:p>
          <a:p>
            <a:pPr marL="914400" indent="-457200">
              <a:lnSpc>
                <a:spcPct val="90000"/>
              </a:lnSpc>
              <a:buFont typeface="Wingdings" panose="05000000000000000000" pitchFamily="2" charset="2"/>
              <a:buChar char="ü"/>
            </a:pPr>
            <a:r>
              <a:rPr lang="en-US" sz="2600" spc="-1" dirty="0" smtClean="0">
                <a:latin typeface="Times New Roman" panose="02020603050405020304" pitchFamily="18" charset="0"/>
                <a:ea typeface="Arial"/>
                <a:cs typeface="Times New Roman" panose="02020603050405020304" pitchFamily="18" charset="0"/>
              </a:rPr>
              <a:t>the </a:t>
            </a:r>
            <a:r>
              <a:rPr lang="en-US" sz="2600" spc="-1" dirty="0">
                <a:latin typeface="Times New Roman" panose="02020603050405020304" pitchFamily="18" charset="0"/>
                <a:ea typeface="Arial"/>
                <a:cs typeface="Times New Roman" panose="02020603050405020304" pitchFamily="18" charset="0"/>
              </a:rPr>
              <a:t>influence of PO</a:t>
            </a:r>
            <a:r>
              <a:rPr lang="en-US" sz="2600" spc="-1" baseline="-25000" dirty="0">
                <a:latin typeface="Times New Roman" panose="02020603050405020304" pitchFamily="18" charset="0"/>
                <a:ea typeface="Arial"/>
                <a:cs typeface="Times New Roman" panose="02020603050405020304" pitchFamily="18" charset="0"/>
              </a:rPr>
              <a:t>4</a:t>
            </a:r>
            <a:r>
              <a:rPr lang="en-US" sz="2600" spc="-1" dirty="0">
                <a:latin typeface="Times New Roman" panose="02020603050405020304" pitchFamily="18" charset="0"/>
                <a:ea typeface="Arial"/>
                <a:cs typeface="Times New Roman" panose="02020603050405020304" pitchFamily="18" charset="0"/>
              </a:rPr>
              <a:t>/(OH)</a:t>
            </a:r>
            <a:r>
              <a:rPr lang="en-US" sz="2600" spc="-1" baseline="-25000" dirty="0">
                <a:latin typeface="Times New Roman" panose="02020603050405020304" pitchFamily="18" charset="0"/>
                <a:ea typeface="Arial"/>
                <a:cs typeface="Times New Roman" panose="02020603050405020304" pitchFamily="18" charset="0"/>
              </a:rPr>
              <a:t>4</a:t>
            </a:r>
            <a:r>
              <a:rPr lang="en-US" sz="2600" spc="-1" dirty="0">
                <a:latin typeface="Times New Roman" panose="02020603050405020304" pitchFamily="18" charset="0"/>
                <a:ea typeface="Arial"/>
                <a:cs typeface="Times New Roman" panose="02020603050405020304" pitchFamily="18" charset="0"/>
              </a:rPr>
              <a:t>  defects on electronic </a:t>
            </a:r>
            <a:r>
              <a:rPr lang="en-US" sz="2600" spc="-1" dirty="0" smtClean="0">
                <a:latin typeface="Times New Roman" panose="02020603050405020304" pitchFamily="18" charset="0"/>
                <a:ea typeface="Arial"/>
                <a:cs typeface="Times New Roman" panose="02020603050405020304" pitchFamily="18" charset="0"/>
              </a:rPr>
              <a:t>structure;</a:t>
            </a:r>
          </a:p>
          <a:p>
            <a:pPr marL="914400" indent="-457200">
              <a:lnSpc>
                <a:spcPct val="90000"/>
              </a:lnSpc>
              <a:buFont typeface="Wingdings" panose="05000000000000000000" pitchFamily="2" charset="2"/>
              <a:buChar char="ü"/>
            </a:pPr>
            <a:endParaRPr lang="en-US" sz="2600" spc="-1" dirty="0" smtClean="0">
              <a:latin typeface="Times New Roman" panose="02020603050405020304" pitchFamily="18" charset="0"/>
              <a:ea typeface="Arial"/>
              <a:cs typeface="Times New Roman" panose="02020603050405020304" pitchFamily="18" charset="0"/>
            </a:endParaRPr>
          </a:p>
          <a:p>
            <a:pPr marL="914400" indent="-457200">
              <a:lnSpc>
                <a:spcPct val="90000"/>
              </a:lnSpc>
              <a:buFont typeface="Wingdings" panose="05000000000000000000" pitchFamily="2" charset="2"/>
              <a:buChar char="ü"/>
            </a:pPr>
            <a:r>
              <a:rPr lang="en-US" sz="2600" spc="-1" dirty="0" smtClean="0">
                <a:latin typeface="Times New Roman" panose="02020603050405020304" pitchFamily="18" charset="0"/>
                <a:ea typeface="Arial"/>
                <a:cs typeface="Times New Roman" panose="02020603050405020304" pitchFamily="18" charset="0"/>
              </a:rPr>
              <a:t>Longer </a:t>
            </a:r>
            <a:r>
              <a:rPr lang="en-US" sz="2600" spc="-1" dirty="0">
                <a:latin typeface="Times New Roman" panose="02020603050405020304" pitchFamily="18" charset="0"/>
                <a:ea typeface="Arial"/>
                <a:cs typeface="Times New Roman" panose="02020603050405020304" pitchFamily="18" charset="0"/>
              </a:rPr>
              <a:t>MD runs at 600 </a:t>
            </a:r>
            <a:r>
              <a:rPr lang="en-US" sz="2600" spc="-1" dirty="0" smtClean="0">
                <a:latin typeface="Times New Roman" panose="02020603050405020304" pitchFamily="18" charset="0"/>
                <a:ea typeface="Arial"/>
                <a:cs typeface="Times New Roman" panose="02020603050405020304" pitchFamily="18" charset="0"/>
              </a:rPr>
              <a:t>C</a:t>
            </a:r>
          </a:p>
          <a:p>
            <a:pPr marL="457200">
              <a:lnSpc>
                <a:spcPct val="90000"/>
              </a:lnSpc>
            </a:pPr>
            <a:r>
              <a:rPr lang="en-US" sz="2600" spc="-1" dirty="0" smtClean="0">
                <a:latin typeface="Times New Roman" panose="02020603050405020304" pitchFamily="18" charset="0"/>
                <a:ea typeface="Arial"/>
                <a:cs typeface="Times New Roman" panose="02020603050405020304" pitchFamily="18" charset="0"/>
              </a:rPr>
              <a:t> </a:t>
            </a:r>
          </a:p>
          <a:p>
            <a:pPr marL="914400" indent="-457200">
              <a:lnSpc>
                <a:spcPct val="90000"/>
              </a:lnSpc>
              <a:buFont typeface="Wingdings" panose="05000000000000000000" pitchFamily="2" charset="2"/>
              <a:buChar char="ü"/>
            </a:pPr>
            <a:r>
              <a:rPr lang="en-US" sz="2600" spc="-1" dirty="0">
                <a:latin typeface="Times New Roman" panose="02020603050405020304" pitchFamily="18" charset="0"/>
                <a:ea typeface="Arial"/>
                <a:cs typeface="Times New Roman" panose="02020603050405020304" pitchFamily="18" charset="0"/>
              </a:rPr>
              <a:t>the influence of PO</a:t>
            </a:r>
            <a:r>
              <a:rPr lang="en-US" sz="2600" spc="-1" baseline="-25000" dirty="0">
                <a:latin typeface="Times New Roman" panose="02020603050405020304" pitchFamily="18" charset="0"/>
                <a:ea typeface="Arial"/>
                <a:cs typeface="Times New Roman" panose="02020603050405020304" pitchFamily="18" charset="0"/>
              </a:rPr>
              <a:t>4</a:t>
            </a:r>
            <a:r>
              <a:rPr lang="en-US" sz="2600" spc="-1" dirty="0">
                <a:latin typeface="Times New Roman" panose="02020603050405020304" pitchFamily="18" charset="0"/>
                <a:ea typeface="Arial"/>
                <a:cs typeface="Times New Roman" panose="02020603050405020304" pitchFamily="18" charset="0"/>
              </a:rPr>
              <a:t>/(OH)</a:t>
            </a:r>
            <a:r>
              <a:rPr lang="en-US" sz="2600" spc="-1" baseline="-25000" dirty="0">
                <a:latin typeface="Times New Roman" panose="02020603050405020304" pitchFamily="18" charset="0"/>
                <a:ea typeface="Arial"/>
                <a:cs typeface="Times New Roman" panose="02020603050405020304" pitchFamily="18" charset="0"/>
              </a:rPr>
              <a:t>4</a:t>
            </a:r>
            <a:r>
              <a:rPr lang="en-US" sz="2600" spc="-1" dirty="0">
                <a:latin typeface="Times New Roman" panose="02020603050405020304" pitchFamily="18" charset="0"/>
                <a:ea typeface="Arial"/>
                <a:cs typeface="Times New Roman" panose="02020603050405020304" pitchFamily="18" charset="0"/>
              </a:rPr>
              <a:t>  defects on </a:t>
            </a:r>
            <a:r>
              <a:rPr lang="en-US" sz="2600" spc="-1" dirty="0" smtClean="0">
                <a:latin typeface="Times New Roman" panose="02020603050405020304" pitchFamily="18" charset="0"/>
                <a:ea typeface="Arial"/>
                <a:cs typeface="Times New Roman" panose="02020603050405020304" pitchFamily="18" charset="0"/>
              </a:rPr>
              <a:t>hydrogen </a:t>
            </a:r>
            <a:r>
              <a:rPr lang="en-US" sz="2600" spc="-1" dirty="0">
                <a:latin typeface="Times New Roman" panose="02020603050405020304" pitchFamily="18" charset="0"/>
                <a:ea typeface="Arial"/>
                <a:cs typeface="Times New Roman" panose="02020603050405020304" pitchFamily="18" charset="0"/>
              </a:rPr>
              <a:t>migration in </a:t>
            </a:r>
            <a:r>
              <a:rPr lang="en-US" sz="2600" spc="-1" dirty="0" smtClean="0">
                <a:latin typeface="Times New Roman" panose="02020603050405020304" pitchFamily="18" charset="0"/>
                <a:ea typeface="Arial"/>
                <a:cs typeface="Times New Roman" panose="02020603050405020304" pitchFamily="18" charset="0"/>
              </a:rPr>
              <a:t>LiFePO</a:t>
            </a:r>
            <a:r>
              <a:rPr lang="en-US" sz="2600" spc="-1" baseline="-25000" dirty="0" smtClean="0">
                <a:latin typeface="Times New Roman" panose="02020603050405020304" pitchFamily="18" charset="0"/>
                <a:ea typeface="Arial"/>
                <a:cs typeface="Times New Roman" panose="02020603050405020304" pitchFamily="18" charset="0"/>
              </a:rPr>
              <a:t>4</a:t>
            </a:r>
            <a:r>
              <a:rPr lang="en-US" sz="2600" spc="-1" dirty="0" smtClean="0">
                <a:latin typeface="Times New Roman" panose="02020603050405020304" pitchFamily="18" charset="0"/>
                <a:ea typeface="Arial"/>
                <a:cs typeface="Times New Roman" panose="02020603050405020304" pitchFamily="18" charset="0"/>
              </a:rPr>
              <a:t>;</a:t>
            </a:r>
            <a:r>
              <a:rPr lang="en-US" sz="2600" spc="-1" baseline="-25000" dirty="0" smtClean="0">
                <a:latin typeface="Times New Roman" panose="02020603050405020304" pitchFamily="18" charset="0"/>
                <a:ea typeface="Arial"/>
                <a:cs typeface="Times New Roman" panose="02020603050405020304" pitchFamily="18" charset="0"/>
              </a:rPr>
              <a:t> </a:t>
            </a:r>
            <a:endParaRPr lang="en-US" sz="2600" spc="-1" dirty="0">
              <a:latin typeface="Times New Roman" panose="02020603050405020304" pitchFamily="18" charset="0"/>
              <a:ea typeface="Arial"/>
              <a:cs typeface="Times New Roman" panose="02020603050405020304" pitchFamily="18" charset="0"/>
            </a:endParaRPr>
          </a:p>
          <a:p>
            <a:pPr marL="457200">
              <a:lnSpc>
                <a:spcPct val="90000"/>
              </a:lnSpc>
            </a:pPr>
            <a:endParaRPr lang="en-US" sz="2600" b="0" strike="noStrike" spc="-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541280" y="0"/>
            <a:ext cx="646331" cy="646331"/>
          </a:xfrm>
          <a:prstGeom prst="rect">
            <a:avLst/>
          </a:prstGeom>
          <a:noFill/>
        </p:spPr>
        <p:txBody>
          <a:bodyPr wrap="none" rtlCol="0">
            <a:spAutoFit/>
          </a:bodyPr>
          <a:lstStyle/>
          <a:p>
            <a:r>
              <a:rPr lang="en-US" sz="3600" dirty="0" smtClean="0">
                <a:solidFill>
                  <a:schemeClr val="tx1">
                    <a:lumMod val="50000"/>
                    <a:lumOff val="50000"/>
                  </a:schemeClr>
                </a:solidFill>
                <a:latin typeface="Times New Roman" panose="02020603050405020304" pitchFamily="18" charset="0"/>
                <a:cs typeface="Times New Roman" panose="02020603050405020304" pitchFamily="18" charset="0"/>
              </a:rPr>
              <a:t>18</a:t>
            </a:r>
            <a:endParaRPr lang="ru-RU" sz="28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2004291" y="5410339"/>
            <a:ext cx="6096000" cy="840230"/>
          </a:xfrm>
          <a:prstGeom prst="rect">
            <a:avLst/>
          </a:prstGeom>
        </p:spPr>
        <p:txBody>
          <a:bodyPr>
            <a:spAutoFit/>
          </a:bodyPr>
          <a:lstStyle/>
          <a:p>
            <a:pPr marL="800280" indent="-342720">
              <a:lnSpc>
                <a:spcPct val="90000"/>
              </a:lnSpc>
              <a:buClr>
                <a:srgbClr val="000000"/>
              </a:buClr>
              <a:buFont typeface="Wingdings" charset="2"/>
              <a:buChar char=""/>
            </a:pPr>
            <a:r>
              <a:rPr lang="en-US" spc="-1" dirty="0">
                <a:solidFill>
                  <a:srgbClr val="000000"/>
                </a:solidFill>
                <a:latin typeface="Times New Roman" panose="02020603050405020304" pitchFamily="18" charset="0"/>
                <a:cs typeface="Times New Roman" panose="02020603050405020304" pitchFamily="18" charset="0"/>
              </a:rPr>
              <a:t>the interaction between substitution of P by 4 H and electronic structure:</a:t>
            </a:r>
          </a:p>
          <a:p>
            <a:pPr marL="457560">
              <a:lnSpc>
                <a:spcPct val="90000"/>
              </a:lnSpc>
              <a:buClr>
                <a:srgbClr val="000000"/>
              </a:buClr>
            </a:pPr>
            <a:r>
              <a:rPr lang="en-US" spc="-1" dirty="0">
                <a:solidFill>
                  <a:srgbClr val="000000"/>
                </a:solidFill>
                <a:latin typeface="Times New Roman" panose="02020603050405020304" pitchFamily="18" charset="0"/>
                <a:cs typeface="Times New Roman" panose="02020603050405020304" pitchFamily="18" charset="0"/>
              </a:rPr>
              <a:t>     t</a:t>
            </a:r>
            <a:r>
              <a:rPr lang="en-US" dirty="0">
                <a:latin typeface="Times New Roman" panose="02020603050405020304" pitchFamily="18" charset="0"/>
                <a:cs typeface="Times New Roman" panose="02020603050405020304" pitchFamily="18" charset="0"/>
              </a:rPr>
              <a:t>he absence of band-gap at the Fermi level</a:t>
            </a:r>
            <a:endParaRPr lang="ru-RU"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Прямоугольник 22"/>
          <p:cNvSpPr/>
          <p:nvPr/>
        </p:nvSpPr>
        <p:spPr>
          <a:xfrm>
            <a:off x="1007808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TextBox 23"/>
          <p:cNvSpPr txBox="1"/>
          <p:nvPr/>
        </p:nvSpPr>
        <p:spPr>
          <a:xfrm>
            <a:off x="11527197" y="6101800"/>
            <a:ext cx="646331"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12</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2" name="CustomShape 1"/>
          <p:cNvSpPr/>
          <p:nvPr/>
        </p:nvSpPr>
        <p:spPr>
          <a:xfrm>
            <a:off x="1393203" y="180578"/>
            <a:ext cx="9672225"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spc="-1" dirty="0" smtClean="0">
                <a:solidFill>
                  <a:srgbClr val="000000"/>
                </a:solidFill>
                <a:latin typeface="Times New Roman" panose="02020603050405020304" pitchFamily="18" charset="0"/>
                <a:ea typeface="Arial"/>
                <a:cs typeface="Times New Roman" panose="02020603050405020304" pitchFamily="18" charset="0"/>
              </a:rPr>
              <a:t>Most stable PO</a:t>
            </a:r>
            <a:r>
              <a:rPr lang="en-US" sz="32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3200" spc="-1" dirty="0">
                <a:solidFill>
                  <a:srgbClr val="000000"/>
                </a:solidFill>
                <a:latin typeface="Times New Roman" panose="02020603050405020304" pitchFamily="18" charset="0"/>
                <a:ea typeface="Arial"/>
                <a:cs typeface="Times New Roman" panose="02020603050405020304" pitchFamily="18" charset="0"/>
              </a:rPr>
              <a:t>/(OH)</a:t>
            </a:r>
            <a:r>
              <a:rPr lang="en-US" sz="32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3200" spc="-1" dirty="0" smtClean="0">
                <a:solidFill>
                  <a:srgbClr val="000000"/>
                </a:solidFill>
                <a:latin typeface="Times New Roman" panose="02020603050405020304" pitchFamily="18" charset="0"/>
                <a:ea typeface="Arial"/>
                <a:cs typeface="Times New Roman" panose="02020603050405020304" pitchFamily="18" charset="0"/>
              </a:rPr>
              <a:t> defects obtained after adding 4</a:t>
            </a:r>
            <a:r>
              <a:rPr lang="en-US" sz="3200" spc="-1" baseline="30000" dirty="0" smtClean="0">
                <a:solidFill>
                  <a:srgbClr val="000000"/>
                </a:solidFill>
                <a:latin typeface="Times New Roman" panose="02020603050405020304" pitchFamily="18" charset="0"/>
                <a:ea typeface="Arial"/>
                <a:cs typeface="Times New Roman" panose="02020603050405020304" pitchFamily="18" charset="0"/>
              </a:rPr>
              <a:t>th</a:t>
            </a:r>
            <a:r>
              <a:rPr lang="en-US" sz="3200" spc="-1" dirty="0" smtClean="0">
                <a:solidFill>
                  <a:srgbClr val="000000"/>
                </a:solidFill>
                <a:latin typeface="Times New Roman" panose="02020603050405020304" pitchFamily="18" charset="0"/>
                <a:ea typeface="Arial"/>
                <a:cs typeface="Times New Roman" panose="02020603050405020304" pitchFamily="18" charset="0"/>
              </a:rPr>
              <a:t> H </a:t>
            </a:r>
            <a:endParaRPr lang="en-US" sz="3200" b="0" strike="noStrike" spc="-1" baseline="-25000" dirty="0">
              <a:latin typeface="Times New Roman" panose="02020603050405020304" pitchFamily="18" charset="0"/>
              <a:cs typeface="Times New Roman" panose="02020603050405020304" pitchFamily="18" charset="0"/>
            </a:endParaRPr>
          </a:p>
        </p:txBody>
      </p:sp>
      <p:pic>
        <p:nvPicPr>
          <p:cNvPr id="9" name="Рисунок 8"/>
          <p:cNvPicPr>
            <a:picLocks noChangeAspect="1"/>
          </p:cNvPicPr>
          <p:nvPr/>
        </p:nvPicPr>
        <p:blipFill rotWithShape="1">
          <a:blip r:embed="rId3" cstate="print">
            <a:extLst>
              <a:ext uri="{28A0092B-C50C-407E-A947-70E740481C1C}">
                <a14:useLocalDpi xmlns:a14="http://schemas.microsoft.com/office/drawing/2010/main" val="0"/>
              </a:ext>
            </a:extLst>
          </a:blip>
          <a:srcRect l="34674" t="32612" r="30869" b="27860"/>
          <a:stretch/>
        </p:blipFill>
        <p:spPr>
          <a:xfrm>
            <a:off x="2187198" y="4673781"/>
            <a:ext cx="1634490" cy="1554480"/>
          </a:xfrm>
          <a:prstGeom prst="rect">
            <a:avLst/>
          </a:prstGeom>
        </p:spPr>
      </p:pic>
      <p:sp>
        <p:nvSpPr>
          <p:cNvPr id="28" name="Прямоугольник 27"/>
          <p:cNvSpPr/>
          <p:nvPr/>
        </p:nvSpPr>
        <p:spPr>
          <a:xfrm>
            <a:off x="2026692" y="701433"/>
            <a:ext cx="1326773" cy="461665"/>
          </a:xfrm>
          <a:prstGeom prst="rect">
            <a:avLst/>
          </a:prstGeom>
        </p:spPr>
        <p:txBody>
          <a:bodyPr wrap="none">
            <a:spAutoFit/>
          </a:bodyPr>
          <a:lstStyle/>
          <a:p>
            <a:pPr>
              <a:lnSpc>
                <a:spcPct val="100000"/>
              </a:lnSpc>
            </a:pPr>
            <a:r>
              <a:rPr lang="en-US" sz="2400" b="1" spc="-1" dirty="0" smtClean="0">
                <a:solidFill>
                  <a:srgbClr val="000000"/>
                </a:solidFill>
                <a:latin typeface="Times New Roman" panose="02020603050405020304" pitchFamily="18" charset="0"/>
                <a:ea typeface="Arial"/>
                <a:cs typeface="Times New Roman" panose="02020603050405020304" pitchFamily="18" charset="0"/>
              </a:rPr>
              <a:t>LiFePO</a:t>
            </a:r>
            <a:r>
              <a:rPr lang="en-US" sz="2400" b="1" spc="-1" baseline="-25000" dirty="0" smtClean="0">
                <a:solidFill>
                  <a:srgbClr val="000000"/>
                </a:solidFill>
                <a:latin typeface="Times New Roman" panose="02020603050405020304" pitchFamily="18" charset="0"/>
                <a:ea typeface="Arial"/>
                <a:cs typeface="Times New Roman" panose="02020603050405020304" pitchFamily="18" charset="0"/>
              </a:rPr>
              <a:t>4</a:t>
            </a:r>
            <a:endParaRPr lang="en-US" b="1" spc="-1" baseline="-25000" dirty="0">
              <a:latin typeface="Times New Roman" panose="02020603050405020304" pitchFamily="18" charset="0"/>
              <a:cs typeface="Times New Roman" panose="02020603050405020304" pitchFamily="18" charset="0"/>
            </a:endParaRPr>
          </a:p>
        </p:txBody>
      </p:sp>
      <p:sp>
        <p:nvSpPr>
          <p:cNvPr id="29" name="Прямоугольник 28"/>
          <p:cNvSpPr/>
          <p:nvPr/>
        </p:nvSpPr>
        <p:spPr>
          <a:xfrm>
            <a:off x="7645128" y="701433"/>
            <a:ext cx="1464632" cy="461665"/>
          </a:xfrm>
          <a:prstGeom prst="rect">
            <a:avLst/>
          </a:prstGeom>
        </p:spPr>
        <p:txBody>
          <a:bodyPr wrap="none">
            <a:spAutoFit/>
          </a:bodyPr>
          <a:lstStyle/>
          <a:p>
            <a:pPr>
              <a:lnSpc>
                <a:spcPct val="100000"/>
              </a:lnSpc>
            </a:pPr>
            <a:r>
              <a:rPr lang="en-US" sz="2400" b="1" spc="-1" dirty="0" smtClean="0">
                <a:solidFill>
                  <a:srgbClr val="000000"/>
                </a:solidFill>
                <a:latin typeface="Times New Roman" panose="02020603050405020304" pitchFamily="18" charset="0"/>
                <a:ea typeface="Arial"/>
                <a:cs typeface="Times New Roman" panose="02020603050405020304" pitchFamily="18" charset="0"/>
              </a:rPr>
              <a:t>LiMnPO</a:t>
            </a:r>
            <a:r>
              <a:rPr lang="en-US" sz="2400" b="1" spc="-1" baseline="-25000" dirty="0" smtClean="0">
                <a:solidFill>
                  <a:srgbClr val="000000"/>
                </a:solidFill>
                <a:latin typeface="Times New Roman" panose="02020603050405020304" pitchFamily="18" charset="0"/>
                <a:ea typeface="Arial"/>
                <a:cs typeface="Times New Roman" panose="02020603050405020304" pitchFamily="18" charset="0"/>
              </a:rPr>
              <a:t>4</a:t>
            </a:r>
            <a:endParaRPr lang="en-US" b="1" spc="-1" baseline="-250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4" cstate="print">
            <a:extLst>
              <a:ext uri="{28A0092B-C50C-407E-A947-70E740481C1C}">
                <a14:useLocalDpi xmlns:a14="http://schemas.microsoft.com/office/drawing/2010/main" val="0"/>
              </a:ext>
            </a:extLst>
          </a:blip>
          <a:srcRect l="32094" t="30918" r="32566" b="19813"/>
          <a:stretch/>
        </p:blipFill>
        <p:spPr>
          <a:xfrm>
            <a:off x="2221174" y="2938910"/>
            <a:ext cx="1440180" cy="1634490"/>
          </a:xfrm>
          <a:prstGeom prst="rect">
            <a:avLst/>
          </a:prstGeom>
        </p:spPr>
      </p:pic>
      <p:pic>
        <p:nvPicPr>
          <p:cNvPr id="4" name="Рисунок 3"/>
          <p:cNvPicPr>
            <a:picLocks noChangeAspect="1"/>
          </p:cNvPicPr>
          <p:nvPr/>
        </p:nvPicPr>
        <p:blipFill rotWithShape="1">
          <a:blip r:embed="rId5">
            <a:extLst>
              <a:ext uri="{28A0092B-C50C-407E-A947-70E740481C1C}">
                <a14:useLocalDpi xmlns:a14="http://schemas.microsoft.com/office/drawing/2010/main" val="0"/>
              </a:ext>
            </a:extLst>
          </a:blip>
          <a:srcRect l="35547" t="32470" r="33412" b="33527"/>
          <a:stretch/>
        </p:blipFill>
        <p:spPr>
          <a:xfrm>
            <a:off x="2151289" y="1431399"/>
            <a:ext cx="1623060" cy="1463040"/>
          </a:xfrm>
          <a:prstGeom prst="rect">
            <a:avLst/>
          </a:prstGeom>
        </p:spPr>
      </p:pic>
      <p:pic>
        <p:nvPicPr>
          <p:cNvPr id="6" name="Рисунок 5"/>
          <p:cNvPicPr>
            <a:picLocks noChangeAspect="1"/>
          </p:cNvPicPr>
          <p:nvPr/>
        </p:nvPicPr>
        <p:blipFill rotWithShape="1">
          <a:blip r:embed="rId6">
            <a:extLst>
              <a:ext uri="{28A0092B-C50C-407E-A947-70E740481C1C}">
                <a14:useLocalDpi xmlns:a14="http://schemas.microsoft.com/office/drawing/2010/main" val="0"/>
              </a:ext>
            </a:extLst>
          </a:blip>
          <a:srcRect l="44168" t="32125" r="36359" b="32076"/>
          <a:stretch/>
        </p:blipFill>
        <p:spPr>
          <a:xfrm>
            <a:off x="7692063" y="4724727"/>
            <a:ext cx="1565910" cy="1452588"/>
          </a:xfrm>
          <a:prstGeom prst="rect">
            <a:avLst/>
          </a:prstGeom>
        </p:spPr>
      </p:pic>
      <p:pic>
        <p:nvPicPr>
          <p:cNvPr id="11" name="Рисунок 10"/>
          <p:cNvPicPr>
            <a:picLocks noChangeAspect="1"/>
          </p:cNvPicPr>
          <p:nvPr/>
        </p:nvPicPr>
        <p:blipFill rotWithShape="1">
          <a:blip r:embed="rId7" cstate="print">
            <a:extLst>
              <a:ext uri="{28A0092B-C50C-407E-A947-70E740481C1C}">
                <a14:useLocalDpi xmlns:a14="http://schemas.microsoft.com/office/drawing/2010/main" val="0"/>
              </a:ext>
            </a:extLst>
          </a:blip>
          <a:srcRect l="34671" t="27885" r="32372" b="24571"/>
          <a:stretch/>
        </p:blipFill>
        <p:spPr>
          <a:xfrm>
            <a:off x="7692063" y="2964974"/>
            <a:ext cx="1512687" cy="1608426"/>
          </a:xfrm>
          <a:prstGeom prst="rect">
            <a:avLst/>
          </a:prstGeom>
        </p:spPr>
      </p:pic>
      <p:pic>
        <p:nvPicPr>
          <p:cNvPr id="7" name="Рисунок 6"/>
          <p:cNvPicPr>
            <a:picLocks noChangeAspect="1"/>
          </p:cNvPicPr>
          <p:nvPr/>
        </p:nvPicPr>
        <p:blipFill rotWithShape="1">
          <a:blip r:embed="rId8">
            <a:extLst>
              <a:ext uri="{28A0092B-C50C-407E-A947-70E740481C1C}">
                <a14:useLocalDpi xmlns:a14="http://schemas.microsoft.com/office/drawing/2010/main" val="0"/>
              </a:ext>
            </a:extLst>
          </a:blip>
          <a:srcRect l="48718" t="37157" r="34453" b="32360"/>
          <a:stretch/>
        </p:blipFill>
        <p:spPr>
          <a:xfrm>
            <a:off x="7645128" y="1407691"/>
            <a:ext cx="1546008" cy="1412908"/>
          </a:xfrm>
          <a:prstGeom prst="rect">
            <a:avLst/>
          </a:prstGeom>
        </p:spPr>
      </p:pic>
      <p:grpSp>
        <p:nvGrpSpPr>
          <p:cNvPr id="8" name="Группа 7"/>
          <p:cNvGrpSpPr/>
          <p:nvPr/>
        </p:nvGrpSpPr>
        <p:grpSpPr>
          <a:xfrm>
            <a:off x="5181244" y="746548"/>
            <a:ext cx="1556298" cy="5614735"/>
            <a:chOff x="5181244" y="746548"/>
            <a:chExt cx="1556298" cy="5614735"/>
          </a:xfrm>
        </p:grpSpPr>
        <p:cxnSp>
          <p:nvCxnSpPr>
            <p:cNvPr id="12" name="Прямая соединительная линия 11"/>
            <p:cNvCxnSpPr/>
            <p:nvPr/>
          </p:nvCxnSpPr>
          <p:spPr>
            <a:xfrm flipH="1">
              <a:off x="5774635" y="756360"/>
              <a:ext cx="122732" cy="366248"/>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cxnSp>
          <p:nvCxnSpPr>
            <p:cNvPr id="15" name="Прямая соединительная линия 14"/>
            <p:cNvCxnSpPr/>
            <p:nvPr/>
          </p:nvCxnSpPr>
          <p:spPr>
            <a:xfrm>
              <a:off x="5869359" y="768382"/>
              <a:ext cx="167988" cy="366248"/>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grpSp>
          <p:nvGrpSpPr>
            <p:cNvPr id="5" name="Группа 4"/>
            <p:cNvGrpSpPr/>
            <p:nvPr/>
          </p:nvGrpSpPr>
          <p:grpSpPr>
            <a:xfrm>
              <a:off x="5181244" y="746548"/>
              <a:ext cx="1556298" cy="5614735"/>
              <a:chOff x="5181244" y="963124"/>
              <a:chExt cx="1556298" cy="5614735"/>
            </a:xfrm>
          </p:grpSpPr>
          <p:cxnSp>
            <p:nvCxnSpPr>
              <p:cNvPr id="10" name="Прямая соединительная линия 9"/>
              <p:cNvCxnSpPr/>
              <p:nvPr/>
            </p:nvCxnSpPr>
            <p:spPr>
              <a:xfrm>
                <a:off x="5888402" y="996986"/>
                <a:ext cx="8965" cy="5580873"/>
              </a:xfrm>
              <a:prstGeom prst="line">
                <a:avLst/>
              </a:prstGeom>
              <a:ln>
                <a:solidFill>
                  <a:schemeClr val="bg2">
                    <a:lumMod val="90000"/>
                  </a:schemeClr>
                </a:solidFill>
              </a:ln>
            </p:spPr>
            <p:style>
              <a:lnRef idx="2">
                <a:schemeClr val="accent3"/>
              </a:lnRef>
              <a:fillRef idx="0">
                <a:schemeClr val="accent3"/>
              </a:fillRef>
              <a:effectRef idx="1">
                <a:schemeClr val="accent3"/>
              </a:effectRef>
              <a:fontRef idx="minor">
                <a:schemeClr val="tx1"/>
              </a:fontRef>
            </p:style>
          </p:cxnSp>
          <p:sp>
            <p:nvSpPr>
              <p:cNvPr id="27" name="TextBox 26"/>
              <p:cNvSpPr txBox="1"/>
              <p:nvPr/>
            </p:nvSpPr>
            <p:spPr>
              <a:xfrm>
                <a:off x="5953353" y="963124"/>
                <a:ext cx="784189" cy="400110"/>
              </a:xfrm>
              <a:prstGeom prst="rect">
                <a:avLst/>
              </a:prstGeom>
              <a:noFill/>
            </p:spPr>
            <p:txBody>
              <a:bodyPr wrap="none" rtlCol="0">
                <a:spAutoFit/>
              </a:bodyPr>
              <a:lstStyle/>
              <a:p>
                <a:r>
                  <a:rPr lang="en-US" sz="2000" b="1" dirty="0" smtClean="0">
                    <a:solidFill>
                      <a:schemeClr val="tx1">
                        <a:lumMod val="50000"/>
                        <a:lumOff val="50000"/>
                      </a:schemeClr>
                    </a:solidFill>
                    <a:latin typeface="Times New Roman" panose="02020603050405020304" pitchFamily="18" charset="0"/>
                    <a:cs typeface="Times New Roman" panose="02020603050405020304" pitchFamily="18" charset="0"/>
                  </a:rPr>
                  <a:t>E, eV</a:t>
                </a:r>
                <a:endParaRPr lang="ru-RU"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5497998" y="5824234"/>
                <a:ext cx="312906"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a:t>
                </a:r>
                <a:endParaRPr lang="ru-RU" sz="2000"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5319099" y="3876138"/>
                <a:ext cx="50526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0.1</a:t>
                </a:r>
                <a:endParaRPr lang="ru-RU" sz="2000"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181244" y="2089665"/>
                <a:ext cx="63350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1.22</a:t>
                </a:r>
                <a:endParaRPr lang="ru-RU" sz="2000" b="1"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5916410" y="5824234"/>
                <a:ext cx="312906"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a:t>
                </a:r>
                <a:endParaRPr lang="ru-RU" sz="2000" b="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953353" y="3894705"/>
                <a:ext cx="63350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0.02</a:t>
                </a:r>
                <a:endParaRPr lang="ru-RU" sz="2000" b="1"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5953353" y="2089665"/>
                <a:ext cx="633507"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0.08</a:t>
                </a:r>
                <a:endParaRPr lang="ru-RU" sz="2000" b="1" dirty="0">
                  <a:latin typeface="Times New Roman" panose="02020603050405020304" pitchFamily="18" charset="0"/>
                  <a:cs typeface="Times New Roman" panose="02020603050405020304" pitchFamily="18" charset="0"/>
                </a:endParaRPr>
              </a:p>
            </p:txBody>
          </p:sp>
        </p:grpSp>
      </p:grpSp>
      <p:sp>
        <p:nvSpPr>
          <p:cNvPr id="13" name="Прямоугольник 12"/>
          <p:cNvSpPr/>
          <p:nvPr/>
        </p:nvSpPr>
        <p:spPr>
          <a:xfrm>
            <a:off x="637401" y="6252361"/>
            <a:ext cx="10631904" cy="461665"/>
          </a:xfrm>
          <a:prstGeom prst="rect">
            <a:avLst/>
          </a:prstGeom>
        </p:spPr>
        <p:txBody>
          <a:bodyPr wrap="square">
            <a:spAutoFit/>
          </a:bodyPr>
          <a:lstStyle/>
          <a:p>
            <a:pPr marL="342900" indent="-342900">
              <a:buFont typeface="Wingdings" panose="05000000000000000000" pitchFamily="2" charset="2"/>
              <a:buChar char="ü"/>
            </a:pPr>
            <a:r>
              <a:rPr lang="en-US" sz="2400" spc="-1" dirty="0">
                <a:solidFill>
                  <a:srgbClr val="000000"/>
                </a:solidFill>
                <a:latin typeface="Times New Roman" panose="02020603050405020304" pitchFamily="18" charset="0"/>
                <a:ea typeface="Arial"/>
                <a:cs typeface="Times New Roman" panose="02020603050405020304" pitchFamily="18" charset="0"/>
              </a:rPr>
              <a:t>Structures of PO</a:t>
            </a:r>
            <a:r>
              <a:rPr lang="en-US" sz="24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400" spc="-1" dirty="0">
                <a:solidFill>
                  <a:srgbClr val="000000"/>
                </a:solidFill>
                <a:latin typeface="Times New Roman" panose="02020603050405020304" pitchFamily="18" charset="0"/>
                <a:ea typeface="Arial"/>
                <a:cs typeface="Times New Roman" panose="02020603050405020304" pitchFamily="18" charset="0"/>
              </a:rPr>
              <a:t>/(OH</a:t>
            </a:r>
            <a:r>
              <a:rPr lang="en-US" sz="2400" spc="-1" dirty="0" smtClean="0">
                <a:solidFill>
                  <a:srgbClr val="000000"/>
                </a:solidFill>
                <a:latin typeface="Times New Roman" panose="02020603050405020304" pitchFamily="18" charset="0"/>
                <a:ea typeface="Arial"/>
                <a:cs typeface="Times New Roman" panose="02020603050405020304" pitchFamily="18" charset="0"/>
              </a:rPr>
              <a:t>)</a:t>
            </a:r>
            <a:r>
              <a:rPr lang="en-US" sz="2400" spc="-1" baseline="-25000" dirty="0">
                <a:solidFill>
                  <a:srgbClr val="000000"/>
                </a:solidFill>
                <a:latin typeface="Times New Roman" panose="02020603050405020304" pitchFamily="18" charset="0"/>
                <a:ea typeface="Arial"/>
                <a:cs typeface="Times New Roman" panose="02020603050405020304" pitchFamily="18" charset="0"/>
              </a:rPr>
              <a:t> 4</a:t>
            </a:r>
            <a:r>
              <a:rPr lang="en-US" sz="2400" spc="-1" dirty="0" smtClean="0">
                <a:solidFill>
                  <a:srgbClr val="000000"/>
                </a:solidFill>
                <a:latin typeface="Times New Roman" panose="02020603050405020304" pitchFamily="18" charset="0"/>
                <a:ea typeface="Arial"/>
                <a:cs typeface="Times New Roman" panose="02020603050405020304" pitchFamily="18" charset="0"/>
              </a:rPr>
              <a:t> </a:t>
            </a:r>
            <a:r>
              <a:rPr lang="en-US" sz="2400" spc="-1" dirty="0">
                <a:solidFill>
                  <a:srgbClr val="000000"/>
                </a:solidFill>
                <a:latin typeface="Times New Roman" panose="02020603050405020304" pitchFamily="18" charset="0"/>
                <a:ea typeface="Arial"/>
                <a:cs typeface="Times New Roman" panose="02020603050405020304" pitchFamily="18" charset="0"/>
              </a:rPr>
              <a:t>defects are similar with </a:t>
            </a:r>
            <a:r>
              <a:rPr lang="en-US" sz="2400" spc="-1" dirty="0" smtClean="0">
                <a:solidFill>
                  <a:srgbClr val="000000"/>
                </a:solidFill>
                <a:latin typeface="Times New Roman" panose="02020603050405020304" pitchFamily="18" charset="0"/>
                <a:ea typeface="Arial"/>
                <a:cs typeface="Times New Roman" panose="02020603050405020304" pitchFamily="18" charset="0"/>
              </a:rPr>
              <a:t>SiO</a:t>
            </a:r>
            <a:r>
              <a:rPr lang="en-US" sz="24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400" spc="-1" dirty="0" smtClean="0">
                <a:solidFill>
                  <a:srgbClr val="000000"/>
                </a:solidFill>
                <a:latin typeface="Times New Roman" panose="02020603050405020304" pitchFamily="18" charset="0"/>
                <a:ea typeface="Arial"/>
                <a:cs typeface="Times New Roman" panose="02020603050405020304" pitchFamily="18" charset="0"/>
              </a:rPr>
              <a:t>/(</a:t>
            </a:r>
            <a:r>
              <a:rPr lang="en-US" sz="2400" spc="-1" dirty="0">
                <a:solidFill>
                  <a:srgbClr val="000000"/>
                </a:solidFill>
                <a:latin typeface="Times New Roman" panose="02020603050405020304" pitchFamily="18" charset="0"/>
                <a:ea typeface="Arial"/>
                <a:cs typeface="Times New Roman" panose="02020603050405020304" pitchFamily="18" charset="0"/>
              </a:rPr>
              <a:t>OH</a:t>
            </a:r>
            <a:r>
              <a:rPr lang="en-US" sz="2400" spc="-1" dirty="0" smtClean="0">
                <a:solidFill>
                  <a:srgbClr val="000000"/>
                </a:solidFill>
                <a:latin typeface="Times New Roman" panose="02020603050405020304" pitchFamily="18" charset="0"/>
                <a:ea typeface="Arial"/>
                <a:cs typeface="Times New Roman" panose="02020603050405020304" pitchFamily="18" charset="0"/>
              </a:rPr>
              <a:t>)</a:t>
            </a:r>
            <a:r>
              <a:rPr lang="en-US" sz="2400" spc="-1" baseline="-25000" dirty="0">
                <a:solidFill>
                  <a:srgbClr val="000000"/>
                </a:solidFill>
                <a:latin typeface="Times New Roman" panose="02020603050405020304" pitchFamily="18" charset="0"/>
                <a:ea typeface="Arial"/>
                <a:cs typeface="Times New Roman" panose="02020603050405020304" pitchFamily="18" charset="0"/>
              </a:rPr>
              <a:t> 4</a:t>
            </a:r>
            <a:r>
              <a:rPr lang="en-US" sz="2400" spc="-1" dirty="0" smtClean="0">
                <a:solidFill>
                  <a:srgbClr val="000000"/>
                </a:solidFill>
                <a:latin typeface="Times New Roman" panose="02020603050405020304" pitchFamily="18" charset="0"/>
                <a:ea typeface="Arial"/>
                <a:cs typeface="Times New Roman" panose="02020603050405020304" pitchFamily="18" charset="0"/>
              </a:rPr>
              <a:t> Mg</a:t>
            </a:r>
            <a:r>
              <a:rPr lang="en-US" sz="2400" spc="-1" baseline="-25000" dirty="0" smtClean="0">
                <a:solidFill>
                  <a:srgbClr val="000000"/>
                </a:solidFill>
                <a:latin typeface="Times New Roman" panose="02020603050405020304" pitchFamily="18" charset="0"/>
                <a:ea typeface="Arial"/>
                <a:cs typeface="Times New Roman" panose="02020603050405020304" pitchFamily="18" charset="0"/>
              </a:rPr>
              <a:t>2</a:t>
            </a:r>
            <a:r>
              <a:rPr lang="en-US" sz="2400" spc="-1" dirty="0" smtClean="0">
                <a:solidFill>
                  <a:srgbClr val="000000"/>
                </a:solidFill>
                <a:latin typeface="Times New Roman" panose="02020603050405020304" pitchFamily="18" charset="0"/>
                <a:ea typeface="Arial"/>
                <a:cs typeface="Times New Roman" panose="02020603050405020304" pitchFamily="18" charset="0"/>
              </a:rPr>
              <a:t>SiO</a:t>
            </a:r>
            <a:r>
              <a:rPr lang="en-US" sz="24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400" spc="-1" dirty="0" smtClean="0">
                <a:solidFill>
                  <a:srgbClr val="000000"/>
                </a:solidFill>
                <a:latin typeface="Times New Roman" panose="02020603050405020304" pitchFamily="18" charset="0"/>
                <a:ea typeface="Arial"/>
                <a:cs typeface="Times New Roman" panose="02020603050405020304" pitchFamily="18" charset="0"/>
              </a:rPr>
              <a:t> </a:t>
            </a:r>
            <a:r>
              <a:rPr lang="en-US" sz="2400" spc="-1" dirty="0" err="1">
                <a:solidFill>
                  <a:srgbClr val="000000"/>
                </a:solidFill>
                <a:latin typeface="Times New Roman" panose="02020603050405020304" pitchFamily="18" charset="0"/>
                <a:ea typeface="Arial"/>
                <a:cs typeface="Times New Roman" panose="02020603050405020304" pitchFamily="18" charset="0"/>
              </a:rPr>
              <a:t>forsterite</a:t>
            </a:r>
            <a:r>
              <a:rPr lang="en-US" sz="2400" spc="-1" dirty="0">
                <a:solidFill>
                  <a:srgbClr val="000000"/>
                </a:solidFill>
                <a:latin typeface="Times New Roman" panose="02020603050405020304" pitchFamily="18" charset="0"/>
                <a:ea typeface="Arial"/>
                <a:cs typeface="Times New Roman" panose="02020603050405020304" pitchFamily="18" charset="0"/>
              </a:rPr>
              <a:t> </a:t>
            </a:r>
            <a:endParaRPr lang="ru-RU" sz="2400" dirty="0"/>
          </a:p>
        </p:txBody>
      </p:sp>
    </p:spTree>
    <p:extLst>
      <p:ext uri="{BB962C8B-B14F-4D97-AF65-F5344CB8AC3E}">
        <p14:creationId xmlns:p14="http://schemas.microsoft.com/office/powerpoint/2010/main" val="260873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p:cNvSpPr txBox="1"/>
          <p:nvPr/>
        </p:nvSpPr>
        <p:spPr>
          <a:xfrm>
            <a:off x="11758030" y="6101800"/>
            <a:ext cx="415498" cy="646331"/>
          </a:xfrm>
          <a:prstGeom prst="rect">
            <a:avLst/>
          </a:prstGeom>
          <a:noFill/>
        </p:spPr>
        <p:txBody>
          <a:bodyPr wrap="none" rtlCol="0">
            <a:spAutoFit/>
          </a:bodyPr>
          <a:lstStyle/>
          <a:p>
            <a:r>
              <a:rPr lang="ru-RU" sz="3600" b="1" dirty="0">
                <a:solidFill>
                  <a:schemeClr val="accent6"/>
                </a:solidFill>
                <a:latin typeface="Times New Roman" panose="02020603050405020304" pitchFamily="18" charset="0"/>
                <a:cs typeface="Times New Roman" panose="02020603050405020304" pitchFamily="18" charset="0"/>
              </a:rPr>
              <a:t>3</a:t>
            </a:r>
            <a:endParaRPr lang="ru-RU" sz="2800" b="1" dirty="0">
              <a:solidFill>
                <a:schemeClr val="accent6"/>
              </a:solidFill>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00" y="1112623"/>
            <a:ext cx="5747463" cy="5221380"/>
          </a:xfrm>
          <a:prstGeom prst="rect">
            <a:avLst/>
          </a:prstGeom>
        </p:spPr>
      </p:pic>
      <p:pic>
        <p:nvPicPr>
          <p:cNvPr id="2" name="Рисунок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161" y="1200727"/>
            <a:ext cx="6609367" cy="3689658"/>
          </a:xfrm>
          <a:prstGeom prst="rect">
            <a:avLst/>
          </a:prstGeom>
        </p:spPr>
      </p:pic>
      <p:sp>
        <p:nvSpPr>
          <p:cNvPr id="7" name="Прямоугольник 6"/>
          <p:cNvSpPr/>
          <p:nvPr/>
        </p:nvSpPr>
        <p:spPr>
          <a:xfrm>
            <a:off x="3770383" y="137041"/>
            <a:ext cx="4601452" cy="707886"/>
          </a:xfrm>
          <a:prstGeom prst="rect">
            <a:avLst/>
          </a:prstGeom>
        </p:spPr>
        <p:txBody>
          <a:bodyPr wrap="none">
            <a:spAutoFit/>
          </a:bodyPr>
          <a:lstStyle/>
          <a:p>
            <a:r>
              <a:rPr lang="en-US" sz="4000" spc="-1" dirty="0" smtClean="0">
                <a:solidFill>
                  <a:srgbClr val="000000"/>
                </a:solidFill>
                <a:latin typeface="Times New Roman" panose="02020603050405020304" pitchFamily="18" charset="0"/>
                <a:cs typeface="Times New Roman" panose="02020603050405020304" pitchFamily="18" charset="0"/>
              </a:rPr>
              <a:t>Structure under study</a:t>
            </a:r>
            <a:endParaRPr lang="ru-RU" sz="4000" dirty="0"/>
          </a:p>
        </p:txBody>
      </p:sp>
      <p:sp>
        <p:nvSpPr>
          <p:cNvPr id="8" name="TextBox 7"/>
          <p:cNvSpPr txBox="1"/>
          <p:nvPr/>
        </p:nvSpPr>
        <p:spPr>
          <a:xfrm>
            <a:off x="6071109" y="4978489"/>
            <a:ext cx="6003607" cy="830997"/>
          </a:xfrm>
          <a:prstGeom prst="rect">
            <a:avLst/>
          </a:prstGeom>
          <a:noFill/>
        </p:spPr>
        <p:txBody>
          <a:bodyPr wrap="square" rtlCol="0">
            <a:spAutoFit/>
          </a:bodyPr>
          <a:lstStyle/>
          <a:p>
            <a:pPr algn="ctr"/>
            <a:r>
              <a:rPr lang="en-US" sz="2400" spc="-1" dirty="0" err="1">
                <a:solidFill>
                  <a:srgbClr val="000000"/>
                </a:solidFill>
                <a:latin typeface="Times New Roman" panose="02020603050405020304" pitchFamily="18" charset="0"/>
                <a:ea typeface="Verdana"/>
                <a:cs typeface="Times New Roman" panose="02020603050405020304" pitchFamily="18" charset="0"/>
              </a:rPr>
              <a:t>Tryphylite</a:t>
            </a:r>
            <a:r>
              <a:rPr lang="en-US" sz="2400" spc="-1" dirty="0">
                <a:solidFill>
                  <a:srgbClr val="000000"/>
                </a:solidFill>
                <a:latin typeface="Times New Roman" panose="02020603050405020304" pitchFamily="18" charset="0"/>
                <a:ea typeface="Verdana"/>
                <a:cs typeface="Times New Roman" panose="02020603050405020304" pitchFamily="18" charset="0"/>
              </a:rPr>
              <a:t> </a:t>
            </a:r>
            <a:r>
              <a:rPr lang="en-US" sz="2400" spc="-1" dirty="0" smtClean="0">
                <a:solidFill>
                  <a:srgbClr val="000000"/>
                </a:solidFill>
                <a:latin typeface="Times New Roman" panose="02020603050405020304" pitchFamily="18" charset="0"/>
                <a:ea typeface="Verdana"/>
                <a:cs typeface="Times New Roman" panose="02020603050405020304" pitchFamily="18" charset="0"/>
              </a:rPr>
              <a:t>type structure </a:t>
            </a:r>
            <a:r>
              <a:rPr lang="en-US" sz="2400" spc="-1" dirty="0">
                <a:solidFill>
                  <a:srgbClr val="000000"/>
                </a:solidFill>
                <a:latin typeface="Times New Roman" panose="02020603050405020304" pitchFamily="18" charset="0"/>
                <a:ea typeface="Verdana"/>
                <a:cs typeface="Times New Roman" panose="02020603050405020304" pitchFamily="18" charset="0"/>
              </a:rPr>
              <a:t>with </a:t>
            </a:r>
            <a:r>
              <a:rPr lang="en-US" sz="2400" i="1" spc="-1" dirty="0" err="1">
                <a:solidFill>
                  <a:srgbClr val="000000"/>
                </a:solidFill>
                <a:latin typeface="Times New Roman" panose="02020603050405020304" pitchFamily="18" charset="0"/>
                <a:ea typeface="Verdana"/>
                <a:cs typeface="Times New Roman" panose="02020603050405020304" pitchFamily="18" charset="0"/>
              </a:rPr>
              <a:t>Pmna</a:t>
            </a:r>
            <a:r>
              <a:rPr lang="en-US" sz="2400" spc="-1" dirty="0">
                <a:solidFill>
                  <a:srgbClr val="000000"/>
                </a:solidFill>
                <a:latin typeface="Times New Roman" panose="02020603050405020304" pitchFamily="18" charset="0"/>
                <a:ea typeface="Verdana"/>
                <a:cs typeface="Times New Roman" panose="02020603050405020304" pitchFamily="18" charset="0"/>
              </a:rPr>
              <a:t> space </a:t>
            </a:r>
            <a:r>
              <a:rPr lang="en-US" sz="2400" spc="-1" dirty="0" smtClean="0">
                <a:solidFill>
                  <a:srgbClr val="000000"/>
                </a:solidFill>
                <a:latin typeface="Times New Roman" panose="02020603050405020304" pitchFamily="18" charset="0"/>
                <a:ea typeface="Verdana"/>
                <a:cs typeface="Times New Roman" panose="02020603050405020304" pitchFamily="18" charset="0"/>
              </a:rPr>
              <a:t>group, </a:t>
            </a:r>
            <a:r>
              <a:rPr lang="en-US" sz="2400" spc="-1" dirty="0">
                <a:solidFill>
                  <a:srgbClr val="000000"/>
                </a:solidFill>
                <a:latin typeface="Times New Roman" panose="02020603050405020304" pitchFamily="18" charset="0"/>
                <a:ea typeface="Verdana"/>
                <a:cs typeface="Times New Roman" panose="02020603050405020304" pitchFamily="18" charset="0"/>
              </a:rPr>
              <a:t>similar to olivine  (Mg</a:t>
            </a:r>
            <a:r>
              <a:rPr lang="en-US" sz="2400" spc="-1" baseline="30000" dirty="0">
                <a:solidFill>
                  <a:srgbClr val="000000"/>
                </a:solidFill>
                <a:latin typeface="Times New Roman" panose="02020603050405020304" pitchFamily="18" charset="0"/>
                <a:ea typeface="Verdana"/>
                <a:cs typeface="Times New Roman" panose="02020603050405020304" pitchFamily="18" charset="0"/>
              </a:rPr>
              <a:t>2</a:t>
            </a:r>
            <a:r>
              <a:rPr lang="en-US" sz="2400" spc="-1" baseline="30000" dirty="0" smtClean="0">
                <a:solidFill>
                  <a:srgbClr val="000000"/>
                </a:solidFill>
                <a:latin typeface="Times New Roman" panose="02020603050405020304" pitchFamily="18" charset="0"/>
                <a:ea typeface="Verdana"/>
                <a:cs typeface="Times New Roman" panose="02020603050405020304" pitchFamily="18" charset="0"/>
              </a:rPr>
              <a:t>+</a:t>
            </a:r>
            <a:r>
              <a:rPr lang="en-US" sz="2400" spc="-1" dirty="0" smtClean="0">
                <a:solidFill>
                  <a:srgbClr val="000000"/>
                </a:solidFill>
                <a:latin typeface="Times New Roman" panose="02020603050405020304" pitchFamily="18" charset="0"/>
                <a:ea typeface="Verdana"/>
                <a:cs typeface="Times New Roman" panose="02020603050405020304" pitchFamily="18" charset="0"/>
              </a:rPr>
              <a:t>, </a:t>
            </a:r>
            <a:r>
              <a:rPr lang="en-US" sz="2400" spc="-1" dirty="0">
                <a:solidFill>
                  <a:srgbClr val="000000"/>
                </a:solidFill>
                <a:latin typeface="Times New Roman" panose="02020603050405020304" pitchFamily="18" charset="0"/>
                <a:ea typeface="Verdana"/>
                <a:cs typeface="Times New Roman" panose="02020603050405020304" pitchFamily="18" charset="0"/>
              </a:rPr>
              <a:t>Fe</a:t>
            </a:r>
            <a:r>
              <a:rPr lang="en-US" sz="2400" spc="-1" baseline="30000" dirty="0">
                <a:solidFill>
                  <a:srgbClr val="000000"/>
                </a:solidFill>
                <a:latin typeface="Times New Roman" panose="02020603050405020304" pitchFamily="18" charset="0"/>
                <a:ea typeface="Verdana"/>
                <a:cs typeface="Times New Roman" panose="02020603050405020304" pitchFamily="18" charset="0"/>
              </a:rPr>
              <a:t>2</a:t>
            </a:r>
            <a:r>
              <a:rPr lang="en-US" sz="2400" spc="-1" baseline="30000" dirty="0" smtClean="0">
                <a:solidFill>
                  <a:srgbClr val="000000"/>
                </a:solidFill>
                <a:latin typeface="Times New Roman" panose="02020603050405020304" pitchFamily="18" charset="0"/>
                <a:ea typeface="Verdana"/>
                <a:cs typeface="Times New Roman" panose="02020603050405020304" pitchFamily="18" charset="0"/>
              </a:rPr>
              <a:t>+</a:t>
            </a:r>
            <a:r>
              <a:rPr lang="en-US" sz="2400" spc="-1" dirty="0" smtClean="0">
                <a:solidFill>
                  <a:srgbClr val="000000"/>
                </a:solidFill>
                <a:latin typeface="Times New Roman" panose="02020603050405020304" pitchFamily="18" charset="0"/>
                <a:ea typeface="Verdana"/>
                <a:cs typeface="Times New Roman" panose="02020603050405020304" pitchFamily="18" charset="0"/>
              </a:rPr>
              <a:t>)</a:t>
            </a:r>
            <a:r>
              <a:rPr lang="en-US" sz="2400" spc="-1" baseline="-25000" dirty="0" smtClean="0">
                <a:solidFill>
                  <a:srgbClr val="000000"/>
                </a:solidFill>
                <a:latin typeface="Times New Roman" panose="02020603050405020304" pitchFamily="18" charset="0"/>
                <a:ea typeface="Verdana"/>
                <a:cs typeface="Times New Roman" panose="02020603050405020304" pitchFamily="18" charset="0"/>
              </a:rPr>
              <a:t>2</a:t>
            </a:r>
            <a:r>
              <a:rPr lang="en-US" sz="2400" spc="-1" dirty="0" smtClean="0">
                <a:solidFill>
                  <a:srgbClr val="000000"/>
                </a:solidFill>
                <a:latin typeface="Times New Roman" panose="02020603050405020304" pitchFamily="18" charset="0"/>
                <a:ea typeface="Verdana"/>
                <a:cs typeface="Times New Roman" panose="02020603050405020304" pitchFamily="18" charset="0"/>
              </a:rPr>
              <a:t>SiO</a:t>
            </a:r>
            <a:r>
              <a:rPr lang="en-US" sz="2400" spc="-1" baseline="-25000" dirty="0" smtClean="0">
                <a:solidFill>
                  <a:srgbClr val="000000"/>
                </a:solidFill>
                <a:latin typeface="Times New Roman" panose="02020603050405020304" pitchFamily="18" charset="0"/>
                <a:ea typeface="Verdana"/>
                <a:cs typeface="Times New Roman" panose="02020603050405020304" pitchFamily="18" charset="0"/>
              </a:rPr>
              <a:t>4</a:t>
            </a:r>
            <a:endParaRPr lang="ru-RU" sz="2400" dirty="0"/>
          </a:p>
        </p:txBody>
      </p:sp>
    </p:spTree>
    <p:extLst>
      <p:ext uri="{BB962C8B-B14F-4D97-AF65-F5344CB8AC3E}">
        <p14:creationId xmlns:p14="http://schemas.microsoft.com/office/powerpoint/2010/main" val="4260331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CustomShape 1"/>
          <p:cNvSpPr/>
          <p:nvPr/>
        </p:nvSpPr>
        <p:spPr>
          <a:xfrm>
            <a:off x="4123254" y="254563"/>
            <a:ext cx="4180237"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a:solidFill>
                  <a:srgbClr val="000000"/>
                </a:solidFill>
                <a:latin typeface="Times New Roman" panose="02020603050405020304" pitchFamily="18" charset="0"/>
                <a:ea typeface="Arial"/>
                <a:cs typeface="Times New Roman" panose="02020603050405020304" pitchFamily="18" charset="0"/>
              </a:rPr>
              <a:t>Aim and objectives</a:t>
            </a:r>
            <a:endParaRPr lang="en-US" sz="4000" b="0" strike="noStrike" spc="-1" dirty="0">
              <a:latin typeface="Times New Roman" panose="02020603050405020304" pitchFamily="18" charset="0"/>
              <a:cs typeface="Times New Roman" panose="02020603050405020304" pitchFamily="18" charset="0"/>
            </a:endParaRPr>
          </a:p>
        </p:txBody>
      </p:sp>
      <p:sp>
        <p:nvSpPr>
          <p:cNvPr id="68" name="CustomShape 2"/>
          <p:cNvSpPr/>
          <p:nvPr/>
        </p:nvSpPr>
        <p:spPr>
          <a:xfrm>
            <a:off x="471481" y="1313704"/>
            <a:ext cx="11758680" cy="5010385"/>
          </a:xfrm>
          <a:prstGeom prst="rect">
            <a:avLst/>
          </a:prstGeom>
          <a:noFill/>
          <a:ln>
            <a:noFill/>
          </a:ln>
        </p:spPr>
        <p:style>
          <a:lnRef idx="0">
            <a:scrgbClr r="0" g="0" b="0"/>
          </a:lnRef>
          <a:fillRef idx="0">
            <a:scrgbClr r="0" g="0" b="0"/>
          </a:fillRef>
          <a:effectRef idx="0">
            <a:scrgbClr r="0" g="0" b="0"/>
          </a:effectRef>
          <a:fontRef idx="minor"/>
        </p:style>
        <p:txBody>
          <a:bodyPr/>
          <a:lstStyle/>
          <a:p>
            <a:pPr marL="457200">
              <a:lnSpc>
                <a:spcPct val="90000"/>
              </a:lnSpc>
              <a:spcAft>
                <a:spcPts val="1200"/>
              </a:spcAft>
            </a:pPr>
            <a:r>
              <a:rPr lang="en-US" sz="2400" b="0" strike="noStrike" spc="-1" dirty="0">
                <a:solidFill>
                  <a:srgbClr val="000000"/>
                </a:solidFill>
                <a:latin typeface="Times New Roman" panose="02020603050405020304" pitchFamily="18" charset="0"/>
                <a:ea typeface="Arial"/>
                <a:cs typeface="Times New Roman" panose="02020603050405020304" pitchFamily="18" charset="0"/>
              </a:rPr>
              <a:t>Aim</a:t>
            </a:r>
            <a:endParaRPr lang="en-US" sz="2400" b="0" strike="noStrike" spc="-1" dirty="0">
              <a:latin typeface="Times New Roman" panose="02020603050405020304" pitchFamily="18" charset="0"/>
              <a:cs typeface="Times New Roman" panose="02020603050405020304" pitchFamily="18" charset="0"/>
            </a:endParaRPr>
          </a:p>
          <a:p>
            <a:pPr marL="457200">
              <a:lnSpc>
                <a:spcPct val="90000"/>
              </a:lnSpc>
            </a:pPr>
            <a:r>
              <a:rPr lang="en-US" sz="2400" b="0" strike="noStrike" spc="-1" dirty="0">
                <a:solidFill>
                  <a:srgbClr val="000000"/>
                </a:solidFill>
                <a:latin typeface="Times New Roman" panose="02020603050405020304" pitchFamily="18" charset="0"/>
                <a:ea typeface="Arial"/>
                <a:cs typeface="Times New Roman" panose="02020603050405020304" pitchFamily="18" charset="0"/>
              </a:rPr>
              <a:t>To </a:t>
            </a: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determine </a:t>
            </a:r>
            <a:r>
              <a:rPr lang="en-US" sz="2400" b="0" strike="noStrike" spc="-1" dirty="0">
                <a:solidFill>
                  <a:srgbClr val="000000"/>
                </a:solidFill>
                <a:latin typeface="Times New Roman" panose="02020603050405020304" pitchFamily="18" charset="0"/>
                <a:ea typeface="Arial"/>
                <a:cs typeface="Times New Roman" panose="02020603050405020304" pitchFamily="18" charset="0"/>
              </a:rPr>
              <a:t>the structure and formation energy of  OH defects in </a:t>
            </a: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Li(</a:t>
            </a:r>
            <a:r>
              <a:rPr lang="en-US" sz="2400" b="0" strike="noStrike" spc="-1" dirty="0" err="1" smtClean="0">
                <a:solidFill>
                  <a:srgbClr val="000000"/>
                </a:solidFill>
                <a:latin typeface="Times New Roman" panose="02020603050405020304" pitchFamily="18" charset="0"/>
                <a:ea typeface="Arial"/>
                <a:cs typeface="Times New Roman" panose="02020603050405020304" pitchFamily="18" charset="0"/>
              </a:rPr>
              <a:t>Fe,Mn</a:t>
            </a:r>
            <a:r>
              <a:rPr lang="en-US" sz="2400" spc="-1" dirty="0" smtClean="0">
                <a:solidFill>
                  <a:srgbClr val="000000"/>
                </a:solidFill>
                <a:latin typeface="Times New Roman" panose="02020603050405020304" pitchFamily="18" charset="0"/>
                <a:ea typeface="Arial"/>
                <a:cs typeface="Times New Roman" panose="02020603050405020304" pitchFamily="18" charset="0"/>
              </a:rPr>
              <a:t>)</a:t>
            </a: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PO</a:t>
            </a:r>
            <a:r>
              <a:rPr lang="en-US" sz="2400" b="0" strike="noStrike"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 </a:t>
            </a:r>
            <a:r>
              <a:rPr lang="en-US" sz="2400" b="0" strike="noStrike" spc="-1" dirty="0">
                <a:solidFill>
                  <a:srgbClr val="000000"/>
                </a:solidFill>
                <a:latin typeface="Times New Roman" panose="02020603050405020304" pitchFamily="18" charset="0"/>
                <a:ea typeface="Arial"/>
                <a:cs typeface="Times New Roman" panose="02020603050405020304" pitchFamily="18" charset="0"/>
              </a:rPr>
              <a:t>using </a:t>
            </a: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density functional theory (DFT)</a:t>
            </a:r>
            <a:endParaRPr lang="en-US" sz="2400" b="0" strike="noStrike" spc="-1" dirty="0">
              <a:latin typeface="Times New Roman" panose="02020603050405020304" pitchFamily="18" charset="0"/>
              <a:cs typeface="Times New Roman" panose="02020603050405020304" pitchFamily="18" charset="0"/>
            </a:endParaRPr>
          </a:p>
          <a:p>
            <a:pPr marL="457200">
              <a:lnSpc>
                <a:spcPct val="90000"/>
              </a:lnSpc>
            </a:pPr>
            <a:endParaRPr lang="en-US" sz="2400" b="0" strike="noStrike" spc="-1" dirty="0" smtClean="0">
              <a:latin typeface="Times New Roman" panose="02020603050405020304" pitchFamily="18" charset="0"/>
              <a:cs typeface="Times New Roman" panose="02020603050405020304" pitchFamily="18" charset="0"/>
            </a:endParaRPr>
          </a:p>
          <a:p>
            <a:pPr marL="457200">
              <a:lnSpc>
                <a:spcPct val="90000"/>
              </a:lnSpc>
            </a:pPr>
            <a:endParaRPr lang="en-US" sz="2400" b="0" strike="noStrike" spc="-1" dirty="0">
              <a:latin typeface="Times New Roman" panose="02020603050405020304" pitchFamily="18" charset="0"/>
              <a:cs typeface="Times New Roman" panose="02020603050405020304" pitchFamily="18" charset="0"/>
            </a:endParaRPr>
          </a:p>
          <a:p>
            <a:pPr marL="457200">
              <a:lnSpc>
                <a:spcPct val="90000"/>
              </a:lnSpc>
              <a:spcAft>
                <a:spcPts val="1200"/>
              </a:spcAft>
            </a:pP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Objectives:</a:t>
            </a:r>
          </a:p>
          <a:p>
            <a:pPr marL="457200">
              <a:lnSpc>
                <a:spcPct val="90000"/>
              </a:lnSpc>
              <a:spcAft>
                <a:spcPts val="1200"/>
              </a:spcAft>
            </a:pPr>
            <a:r>
              <a:rPr lang="en-US" sz="2400" spc="-1" dirty="0">
                <a:solidFill>
                  <a:srgbClr val="000000"/>
                </a:solidFill>
                <a:latin typeface="Times New Roman" panose="02020603050405020304" pitchFamily="18" charset="0"/>
                <a:ea typeface="Arial"/>
                <a:cs typeface="Times New Roman" panose="02020603050405020304" pitchFamily="18" charset="0"/>
              </a:rPr>
              <a:t>To </a:t>
            </a:r>
            <a:r>
              <a:rPr lang="en-US" sz="2400" spc="-1" dirty="0" smtClean="0">
                <a:solidFill>
                  <a:srgbClr val="000000"/>
                </a:solidFill>
                <a:latin typeface="Times New Roman" panose="02020603050405020304" pitchFamily="18" charset="0"/>
                <a:ea typeface="Arial"/>
                <a:cs typeface="Times New Roman" panose="02020603050405020304" pitchFamily="18" charset="0"/>
              </a:rPr>
              <a:t>study:</a:t>
            </a:r>
            <a:endParaRPr lang="en-US" sz="2400" b="0" strike="noStrike" spc="-1" dirty="0">
              <a:latin typeface="Times New Roman" panose="02020603050405020304" pitchFamily="18" charset="0"/>
              <a:cs typeface="Times New Roman" panose="02020603050405020304" pitchFamily="18" charset="0"/>
            </a:endParaRPr>
          </a:p>
          <a:p>
            <a:pPr marL="800280" indent="-342720">
              <a:lnSpc>
                <a:spcPct val="90000"/>
              </a:lnSpc>
              <a:buClr>
                <a:srgbClr val="000000"/>
              </a:buClr>
              <a:buFont typeface="Wingdings" charset="2"/>
              <a:buChar char=""/>
            </a:pPr>
            <a:r>
              <a:rPr lang="en-US" sz="2400" b="0" spc="-1" dirty="0" smtClean="0">
                <a:solidFill>
                  <a:srgbClr val="000000"/>
                </a:solidFill>
                <a:latin typeface="Times New Roman" panose="02020603050405020304" pitchFamily="18" charset="0"/>
                <a:ea typeface="Arial"/>
                <a:cs typeface="Times New Roman" panose="02020603050405020304" pitchFamily="18" charset="0"/>
              </a:rPr>
              <a:t>the energy and structure </a:t>
            </a:r>
            <a:r>
              <a:rPr lang="en-US" sz="2400" b="0" spc="-1" dirty="0">
                <a:solidFill>
                  <a:srgbClr val="000000"/>
                </a:solidFill>
                <a:latin typeface="Times New Roman" panose="02020603050405020304" pitchFamily="18" charset="0"/>
                <a:ea typeface="Arial"/>
                <a:cs typeface="Times New Roman" panose="02020603050405020304" pitchFamily="18" charset="0"/>
              </a:rPr>
              <a:t>of OH </a:t>
            </a:r>
            <a:r>
              <a:rPr lang="en-US" sz="2400" b="0" spc="-1" dirty="0" smtClean="0">
                <a:solidFill>
                  <a:srgbClr val="000000"/>
                </a:solidFill>
                <a:latin typeface="Times New Roman" panose="02020603050405020304" pitchFamily="18" charset="0"/>
                <a:ea typeface="Arial"/>
                <a:cs typeface="Times New Roman" panose="02020603050405020304" pitchFamily="18" charset="0"/>
              </a:rPr>
              <a:t>defect </a:t>
            </a:r>
            <a:r>
              <a:rPr lang="en-US" sz="2400" b="0" spc="-1" dirty="0">
                <a:solidFill>
                  <a:srgbClr val="000000"/>
                </a:solidFill>
                <a:latin typeface="Times New Roman" panose="02020603050405020304" pitchFamily="18" charset="0"/>
                <a:ea typeface="Arial"/>
                <a:cs typeface="Times New Roman" panose="02020603050405020304" pitchFamily="18" charset="0"/>
              </a:rPr>
              <a:t>in </a:t>
            </a:r>
            <a:r>
              <a:rPr lang="en-US" sz="2400" spc="-1" dirty="0" smtClean="0">
                <a:solidFill>
                  <a:srgbClr val="000000"/>
                </a:solidFill>
                <a:latin typeface="Times New Roman" panose="02020603050405020304" pitchFamily="18" charset="0"/>
                <a:ea typeface="Arial"/>
                <a:cs typeface="Times New Roman" panose="02020603050405020304" pitchFamily="18" charset="0"/>
              </a:rPr>
              <a:t>the </a:t>
            </a:r>
            <a:r>
              <a:rPr lang="en-US" sz="2400" b="0" spc="-1" dirty="0" smtClean="0">
                <a:solidFill>
                  <a:srgbClr val="000000"/>
                </a:solidFill>
                <a:latin typeface="Times New Roman" panose="02020603050405020304" pitchFamily="18" charset="0"/>
                <a:ea typeface="Arial"/>
                <a:cs typeface="Times New Roman" panose="02020603050405020304" pitchFamily="18" charset="0"/>
              </a:rPr>
              <a:t>tetrahedral </a:t>
            </a:r>
            <a:r>
              <a:rPr lang="en-US" sz="2400" b="0" spc="-1" dirty="0">
                <a:solidFill>
                  <a:srgbClr val="000000"/>
                </a:solidFill>
                <a:latin typeface="Times New Roman" panose="02020603050405020304" pitchFamily="18" charset="0"/>
                <a:ea typeface="Arial"/>
                <a:cs typeface="Times New Roman" panose="02020603050405020304" pitchFamily="18" charset="0"/>
              </a:rPr>
              <a:t>and octahedral </a:t>
            </a:r>
            <a:r>
              <a:rPr lang="en-US" sz="2400" spc="-1" dirty="0" smtClean="0">
                <a:solidFill>
                  <a:srgbClr val="000000"/>
                </a:solidFill>
                <a:latin typeface="Times New Roman" panose="02020603050405020304" pitchFamily="18" charset="0"/>
                <a:ea typeface="Arial"/>
                <a:cs typeface="Times New Roman" panose="02020603050405020304" pitchFamily="18" charset="0"/>
              </a:rPr>
              <a:t>voids</a:t>
            </a:r>
            <a:r>
              <a:rPr lang="en-US" sz="2400" b="0" spc="-1" dirty="0" smtClean="0">
                <a:solidFill>
                  <a:srgbClr val="000000"/>
                </a:solidFill>
                <a:latin typeface="Times New Roman" panose="02020603050405020304" pitchFamily="18" charset="0"/>
                <a:ea typeface="Arial"/>
                <a:cs typeface="Times New Roman" panose="02020603050405020304" pitchFamily="18" charset="0"/>
              </a:rPr>
              <a:t>;</a:t>
            </a:r>
          </a:p>
          <a:p>
            <a:pPr marL="800280" indent="-342720">
              <a:lnSpc>
                <a:spcPct val="90000"/>
              </a:lnSpc>
              <a:buClr>
                <a:srgbClr val="000000"/>
              </a:buClr>
              <a:buFont typeface="Wingdings" charset="2"/>
              <a:buChar char=""/>
            </a:pPr>
            <a:r>
              <a:rPr lang="en-US" sz="2400" spc="-1" dirty="0">
                <a:solidFill>
                  <a:srgbClr val="000000"/>
                </a:solidFill>
                <a:latin typeface="Times New Roman" panose="02020603050405020304" pitchFamily="18" charset="0"/>
                <a:ea typeface="Arial"/>
                <a:cs typeface="Times New Roman" panose="02020603050405020304" pitchFamily="18" charset="0"/>
              </a:rPr>
              <a:t>the energy and structure of </a:t>
            </a:r>
            <a:r>
              <a:rPr lang="en-US" sz="2400" spc="-1" dirty="0" smtClean="0">
                <a:solidFill>
                  <a:srgbClr val="000000"/>
                </a:solidFill>
                <a:latin typeface="Times New Roman" panose="02020603050405020304" pitchFamily="18" charset="0"/>
                <a:ea typeface="Arial"/>
                <a:cs typeface="Times New Roman" panose="02020603050405020304" pitchFamily="18" charset="0"/>
              </a:rPr>
              <a:t>Li/H and Fe/2H substitution </a:t>
            </a:r>
            <a:r>
              <a:rPr lang="en-US" sz="2400" spc="-1" dirty="0">
                <a:solidFill>
                  <a:srgbClr val="000000"/>
                </a:solidFill>
                <a:latin typeface="Times New Roman" panose="02020603050405020304" pitchFamily="18" charset="0"/>
                <a:ea typeface="Arial"/>
                <a:cs typeface="Times New Roman" panose="02020603050405020304" pitchFamily="18" charset="0"/>
              </a:rPr>
              <a:t>defects</a:t>
            </a:r>
            <a:r>
              <a:rPr lang="en-US" sz="2400" spc="-1" dirty="0" smtClean="0">
                <a:solidFill>
                  <a:srgbClr val="000000"/>
                </a:solidFill>
                <a:latin typeface="Times New Roman" panose="02020603050405020304" pitchFamily="18" charset="0"/>
                <a:ea typeface="Arial"/>
                <a:cs typeface="Times New Roman" panose="02020603050405020304" pitchFamily="18" charset="0"/>
              </a:rPr>
              <a:t>;</a:t>
            </a:r>
            <a:endParaRPr lang="en-US" sz="2400" b="0" spc="-1" dirty="0">
              <a:latin typeface="Times New Roman" panose="02020603050405020304" pitchFamily="18" charset="0"/>
              <a:cs typeface="Times New Roman" panose="02020603050405020304" pitchFamily="18" charset="0"/>
            </a:endParaRPr>
          </a:p>
          <a:p>
            <a:pPr marL="800280" indent="-342720">
              <a:lnSpc>
                <a:spcPct val="90000"/>
              </a:lnSpc>
              <a:buClr>
                <a:srgbClr val="000000"/>
              </a:buClr>
              <a:buFont typeface="Wingdings" charset="2"/>
              <a:buChar char=""/>
            </a:pP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the energy and structure </a:t>
            </a:r>
            <a:r>
              <a:rPr lang="en-US" sz="2400" b="0" strike="noStrike" spc="-1" dirty="0">
                <a:solidFill>
                  <a:srgbClr val="000000"/>
                </a:solidFill>
                <a:latin typeface="Times New Roman" panose="02020603050405020304" pitchFamily="18" charset="0"/>
                <a:ea typeface="Arial"/>
                <a:cs typeface="Times New Roman" panose="02020603050405020304" pitchFamily="18" charset="0"/>
              </a:rPr>
              <a:t>of </a:t>
            </a: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PO</a:t>
            </a:r>
            <a:r>
              <a:rPr lang="en-US" sz="2400" b="0" strike="noStrike"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400" b="0" strike="noStrike" spc="-1" dirty="0" smtClean="0">
                <a:solidFill>
                  <a:srgbClr val="000000"/>
                </a:solidFill>
                <a:latin typeface="Times New Roman" panose="02020603050405020304" pitchFamily="18" charset="0"/>
                <a:ea typeface="Arial"/>
                <a:cs typeface="Times New Roman" panose="02020603050405020304" pitchFamily="18" charset="0"/>
              </a:rPr>
              <a:t>/(</a:t>
            </a:r>
            <a:r>
              <a:rPr lang="en-US" sz="2400" spc="-1" dirty="0">
                <a:solidFill>
                  <a:srgbClr val="000000"/>
                </a:solidFill>
                <a:latin typeface="Times New Roman" panose="02020603050405020304" pitchFamily="18" charset="0"/>
                <a:ea typeface="Arial"/>
                <a:cs typeface="Times New Roman" panose="02020603050405020304" pitchFamily="18" charset="0"/>
              </a:rPr>
              <a:t>OH)</a:t>
            </a:r>
            <a:r>
              <a:rPr lang="en-US" sz="2400" spc="-1" baseline="-25000" dirty="0">
                <a:solidFill>
                  <a:srgbClr val="000000"/>
                </a:solidFill>
                <a:latin typeface="Times New Roman" panose="02020603050405020304" pitchFamily="18" charset="0"/>
                <a:ea typeface="Arial"/>
                <a:cs typeface="Times New Roman" panose="02020603050405020304" pitchFamily="18" charset="0"/>
              </a:rPr>
              <a:t>4</a:t>
            </a:r>
            <a:r>
              <a:rPr lang="en-US" sz="2400" spc="-1" dirty="0">
                <a:solidFill>
                  <a:srgbClr val="000000"/>
                </a:solidFill>
                <a:latin typeface="Times New Roman" panose="02020603050405020304" pitchFamily="18" charset="0"/>
                <a:ea typeface="Arial"/>
                <a:cs typeface="Times New Roman" panose="02020603050405020304" pitchFamily="18" charset="0"/>
              </a:rPr>
              <a:t> substitution </a:t>
            </a:r>
            <a:r>
              <a:rPr lang="en-US" sz="2400" spc="-1" dirty="0" smtClean="0">
                <a:solidFill>
                  <a:srgbClr val="000000"/>
                </a:solidFill>
                <a:latin typeface="Times New Roman" panose="02020603050405020304" pitchFamily="18" charset="0"/>
                <a:ea typeface="Arial"/>
                <a:cs typeface="Times New Roman" panose="02020603050405020304" pitchFamily="18" charset="0"/>
              </a:rPr>
              <a:t>defects;</a:t>
            </a:r>
          </a:p>
          <a:p>
            <a:pPr marL="800280" indent="-342720">
              <a:lnSpc>
                <a:spcPct val="90000"/>
              </a:lnSpc>
              <a:buClr>
                <a:srgbClr val="000000"/>
              </a:buClr>
              <a:buFont typeface="Wingdings" charset="2"/>
              <a:buChar char=""/>
            </a:pPr>
            <a:r>
              <a:rPr lang="en-US" sz="2400" spc="-1" dirty="0" smtClean="0">
                <a:solidFill>
                  <a:srgbClr val="000000"/>
                </a:solidFill>
                <a:latin typeface="Times New Roman" panose="02020603050405020304" pitchFamily="18" charset="0"/>
                <a:ea typeface="Arial"/>
                <a:cs typeface="Times New Roman" panose="02020603050405020304" pitchFamily="18" charset="0"/>
              </a:rPr>
              <a:t>the dynamics </a:t>
            </a:r>
            <a:r>
              <a:rPr lang="en-US" sz="2400" spc="-1" dirty="0">
                <a:solidFill>
                  <a:srgbClr val="000000"/>
                </a:solidFill>
                <a:latin typeface="Times New Roman" panose="02020603050405020304" pitchFamily="18" charset="0"/>
                <a:ea typeface="Arial"/>
                <a:cs typeface="Times New Roman" panose="02020603050405020304" pitchFamily="18" charset="0"/>
              </a:rPr>
              <a:t>of OH defects in </a:t>
            </a:r>
            <a:r>
              <a:rPr lang="en-US" sz="2400" spc="-1" dirty="0" smtClean="0">
                <a:solidFill>
                  <a:srgbClr val="000000"/>
                </a:solidFill>
                <a:latin typeface="Times New Roman" panose="02020603050405020304" pitchFamily="18" charset="0"/>
                <a:ea typeface="Arial"/>
                <a:cs typeface="Times New Roman" panose="02020603050405020304" pitchFamily="18" charset="0"/>
              </a:rPr>
              <a:t>LiFePO</a:t>
            </a:r>
            <a:r>
              <a:rPr lang="en-US" sz="2400" spc="-1" baseline="-25000" dirty="0" smtClean="0">
                <a:solidFill>
                  <a:srgbClr val="000000"/>
                </a:solidFill>
                <a:latin typeface="Times New Roman" panose="02020603050405020304" pitchFamily="18" charset="0"/>
                <a:ea typeface="Arial"/>
                <a:cs typeface="Times New Roman" panose="02020603050405020304" pitchFamily="18" charset="0"/>
              </a:rPr>
              <a:t>4 </a:t>
            </a:r>
            <a:r>
              <a:rPr lang="en-US" sz="2400" spc="-1" dirty="0" smtClean="0">
                <a:solidFill>
                  <a:srgbClr val="000000"/>
                </a:solidFill>
                <a:latin typeface="Times New Roman" panose="02020603050405020304" pitchFamily="18" charset="0"/>
                <a:ea typeface="Arial"/>
                <a:cs typeface="Times New Roman" panose="02020603050405020304" pitchFamily="18" charset="0"/>
              </a:rPr>
              <a:t>at elevated temperatures</a:t>
            </a:r>
          </a:p>
        </p:txBody>
      </p:sp>
      <p:sp>
        <p:nvSpPr>
          <p:cNvPr id="5" name="TextBox 4"/>
          <p:cNvSpPr txBox="1"/>
          <p:nvPr/>
        </p:nvSpPr>
        <p:spPr>
          <a:xfrm>
            <a:off x="11758030" y="6101800"/>
            <a:ext cx="415498" cy="646331"/>
          </a:xfrm>
          <a:prstGeom prst="rect">
            <a:avLst/>
          </a:prstGeom>
          <a:noFill/>
        </p:spPr>
        <p:txBody>
          <a:bodyPr wrap="none" rtlCol="0">
            <a:spAutoFit/>
          </a:bodyPr>
          <a:lstStyle/>
          <a:p>
            <a:r>
              <a:rPr lang="en-US" sz="3600" b="1" dirty="0">
                <a:solidFill>
                  <a:schemeClr val="accent6"/>
                </a:solidFill>
                <a:latin typeface="Times New Roman" panose="02020603050405020304" pitchFamily="18" charset="0"/>
                <a:cs typeface="Times New Roman" panose="02020603050405020304" pitchFamily="18" charset="0"/>
              </a:rPr>
              <a:t>4</a:t>
            </a:r>
            <a:endParaRPr lang="ru-RU" sz="2800" b="1"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CustomShape 1"/>
          <p:cNvSpPr/>
          <p:nvPr/>
        </p:nvSpPr>
        <p:spPr>
          <a:xfrm>
            <a:off x="4713943" y="182589"/>
            <a:ext cx="2100487"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smtClean="0">
                <a:solidFill>
                  <a:srgbClr val="000000"/>
                </a:solidFill>
                <a:latin typeface="Times New Roman" panose="02020603050405020304" pitchFamily="18" charset="0"/>
                <a:ea typeface="Arial"/>
                <a:cs typeface="Times New Roman" panose="02020603050405020304" pitchFamily="18" charset="0"/>
              </a:rPr>
              <a:t>Methods </a:t>
            </a:r>
            <a:endParaRPr lang="en-US" sz="4000" b="0" strike="noStrike" spc="-1" dirty="0">
              <a:latin typeface="Times New Roman" panose="02020603050405020304" pitchFamily="18" charset="0"/>
              <a:cs typeface="Times New Roman" panose="02020603050405020304" pitchFamily="18" charset="0"/>
            </a:endParaRPr>
          </a:p>
        </p:txBody>
      </p:sp>
      <p:graphicFrame>
        <p:nvGraphicFramePr>
          <p:cNvPr id="71" name="Table 3"/>
          <p:cNvGraphicFramePr/>
          <p:nvPr>
            <p:extLst>
              <p:ext uri="{D42A27DB-BD31-4B8C-83A1-F6EECF244321}">
                <p14:modId xmlns:p14="http://schemas.microsoft.com/office/powerpoint/2010/main" val="536311302"/>
              </p:ext>
            </p:extLst>
          </p:nvPr>
        </p:nvGraphicFramePr>
        <p:xfrm>
          <a:off x="929040" y="1265331"/>
          <a:ext cx="10533288" cy="4126127"/>
        </p:xfrm>
        <a:graphic>
          <a:graphicData uri="http://schemas.openxmlformats.org/drawingml/2006/table">
            <a:tbl>
              <a:tblPr>
                <a:tableStyleId>{2D5ABB26-0587-4C30-8999-92F81FD0307C}</a:tableStyleId>
              </a:tblPr>
              <a:tblGrid>
                <a:gridCol w="3763276">
                  <a:extLst>
                    <a:ext uri="{9D8B030D-6E8A-4147-A177-3AD203B41FA5}">
                      <a16:colId xmlns:a16="http://schemas.microsoft.com/office/drawing/2014/main" val="20000"/>
                    </a:ext>
                  </a:extLst>
                </a:gridCol>
                <a:gridCol w="6770012">
                  <a:extLst>
                    <a:ext uri="{9D8B030D-6E8A-4147-A177-3AD203B41FA5}">
                      <a16:colId xmlns:a16="http://schemas.microsoft.com/office/drawing/2014/main" val="20001"/>
                    </a:ext>
                  </a:extLst>
                </a:gridCol>
              </a:tblGrid>
              <a:tr h="674666">
                <a:tc>
                  <a:txBody>
                    <a:bodyPr/>
                    <a:lstStyle/>
                    <a:p>
                      <a:pPr algn="ctr">
                        <a:lnSpc>
                          <a:spcPct val="100000"/>
                        </a:lnSpc>
                      </a:pPr>
                      <a:r>
                        <a:rPr lang="en-US" sz="2400" b="0" strike="noStrike" spc="-1" dirty="0" smtClean="0">
                          <a:latin typeface="Times New Roman" panose="02020603050405020304" pitchFamily="18" charset="0"/>
                          <a:cs typeface="Times New Roman" panose="02020603050405020304" pitchFamily="18" charset="0"/>
                        </a:rPr>
                        <a:t>    Aim</a:t>
                      </a:r>
                      <a:endParaRPr lang="en-US" sz="2400" b="0" strike="noStrike" spc="-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0" strike="noStrike" spc="-1" dirty="0" smtClean="0">
                          <a:latin typeface="Times New Roman" panose="02020603050405020304" pitchFamily="18" charset="0"/>
                          <a:cs typeface="Times New Roman" panose="02020603050405020304" pitchFamily="18" charset="0"/>
                        </a:rPr>
                        <a:t>Calculation methods</a:t>
                      </a:r>
                      <a:endParaRPr lang="en-US" sz="2400" b="0" strike="noStrike" spc="-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74666">
                <a:tc>
                  <a:txBody>
                    <a:bodyPr/>
                    <a:lstStyle/>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strike="noStrike" spc="-1" dirty="0" smtClean="0">
                          <a:latin typeface="Times New Roman" panose="02020603050405020304" pitchFamily="18" charset="0"/>
                          <a:cs typeface="Times New Roman" panose="02020603050405020304" pitchFamily="18" charset="0"/>
                        </a:rPr>
                        <a:t>Electronic structure</a:t>
                      </a:r>
                      <a:endParaRPr lang="en-US" sz="2400" strike="noStrike" spc="-1" baseline="0" dirty="0" smtClean="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nSpc>
                          <a:spcPct val="100000"/>
                        </a:lnSpc>
                      </a:pPr>
                      <a:r>
                        <a:rPr lang="en-US" sz="2400" b="0" strike="noStrike" spc="-1" dirty="0" smtClean="0">
                          <a:latin typeface="Times New Roman" panose="02020603050405020304" pitchFamily="18" charset="0"/>
                          <a:cs typeface="Times New Roman" panose="02020603050405020304" pitchFamily="18" charset="0"/>
                        </a:rPr>
                        <a:t>Density Functional Theory (DFT)</a:t>
                      </a:r>
                      <a:endParaRPr lang="en-US" sz="2400" b="0" strike="noStrike" spc="-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6705487"/>
                  </a:ext>
                </a:extLst>
              </a:tr>
              <a:tr h="448781">
                <a:tc>
                  <a:txBody>
                    <a:bodyPr/>
                    <a:lstStyle/>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strike="noStrike" spc="-1" dirty="0" smtClean="0">
                          <a:latin typeface="Times New Roman" panose="02020603050405020304" pitchFamily="18" charset="0"/>
                          <a:cs typeface="Times New Roman" panose="02020603050405020304" pitchFamily="18" charset="0"/>
                        </a:rPr>
                        <a:t>Atomic</a:t>
                      </a:r>
                      <a:r>
                        <a:rPr lang="en-US" sz="2400" strike="noStrike" spc="-1" baseline="0" dirty="0" smtClean="0">
                          <a:latin typeface="Times New Roman" panose="02020603050405020304" pitchFamily="18" charset="0"/>
                          <a:cs typeface="Times New Roman" panose="02020603050405020304" pitchFamily="18" charset="0"/>
                        </a:rPr>
                        <a:t> structure</a:t>
                      </a:r>
                      <a:endParaRPr lang="en-US" sz="2400" strike="noStrike" spc="-1" dirty="0" smtClean="0">
                        <a:latin typeface="Times New Roman" panose="02020603050405020304" pitchFamily="18" charset="0"/>
                        <a:cs typeface="Times New Roman" panose="02020603050405020304" pitchFamily="18" charset="0"/>
                      </a:endParaRPr>
                    </a:p>
                  </a:txBody>
                  <a:tcPr/>
                </a:tc>
                <a:tc>
                  <a:txBody>
                    <a:bodyPr/>
                    <a:lstStyle/>
                    <a:p>
                      <a:r>
                        <a:rPr lang="en-US" sz="2400" baseline="0" dirty="0" smtClean="0">
                          <a:latin typeface="Times New Roman" panose="02020603050405020304" pitchFamily="18" charset="0"/>
                          <a:cs typeface="Times New Roman" panose="02020603050405020304" pitchFamily="18" charset="0"/>
                        </a:rPr>
                        <a:t>PBE, 400 eV, k-spacing 0.3 A</a:t>
                      </a:r>
                      <a:r>
                        <a:rPr lang="en-US" sz="2400" baseline="30000" dirty="0" smtClean="0">
                          <a:latin typeface="Times New Roman" panose="02020603050405020304" pitchFamily="18" charset="0"/>
                          <a:cs typeface="Times New Roman" panose="02020603050405020304" pitchFamily="18" charset="0"/>
                        </a:rPr>
                        <a:t>-1</a:t>
                      </a:r>
                      <a:r>
                        <a:rPr lang="en-US" sz="2400" baseline="0" dirty="0" smtClean="0">
                          <a:latin typeface="Times New Roman" panose="02020603050405020304" pitchFamily="18" charset="0"/>
                          <a:cs typeface="Times New Roman" panose="02020603050405020304" pitchFamily="18" charset="0"/>
                        </a:rPr>
                        <a:t> in VASP package</a:t>
                      </a:r>
                    </a:p>
                  </a:txBody>
                  <a:tcPr/>
                </a:tc>
                <a:extLst>
                  <a:ext uri="{0D108BD9-81ED-4DB2-BD59-A6C34878D82A}">
                    <a16:rowId xmlns:a16="http://schemas.microsoft.com/office/drawing/2014/main" val="10001"/>
                  </a:ext>
                </a:extLst>
              </a:tr>
              <a:tr h="573472">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strike="noStrike" spc="-1" dirty="0" smtClean="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latin typeface="Times New Roman" panose="02020603050405020304" pitchFamily="18" charset="0"/>
                          <a:cs typeface="Times New Roman" panose="02020603050405020304" pitchFamily="18" charset="0"/>
                        </a:rPr>
                        <a:t>Atomic and shape optimization at 7 fixed volumes [1]</a:t>
                      </a:r>
                      <a:endParaRPr lang="ru-RU" sz="2400"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72221851"/>
                  </a:ext>
                </a:extLst>
              </a:tr>
              <a:tr h="459506">
                <a:tc>
                  <a:txBody>
                    <a:bodyPr/>
                    <a:lstStyle/>
                    <a:p>
                      <a:pPr marL="342900" indent="-342900">
                        <a:lnSpc>
                          <a:spcPct val="100000"/>
                        </a:lnSpc>
                        <a:buFont typeface="Arial" panose="020B0604020202020204" pitchFamily="34" charset="0"/>
                        <a:buChar char="•"/>
                      </a:pPr>
                      <a:r>
                        <a:rPr lang="en-US" sz="2400" strike="noStrike" spc="-1" dirty="0" smtClean="0">
                          <a:latin typeface="Times New Roman" panose="02020603050405020304" pitchFamily="18" charset="0"/>
                          <a:cs typeface="Times New Roman" panose="02020603050405020304" pitchFamily="18" charset="0"/>
                        </a:rPr>
                        <a:t>Structure of OH defects</a:t>
                      </a:r>
                      <a:endParaRPr lang="en-US" sz="2400" b="0" strike="noStrike" spc="-1" dirty="0">
                        <a:latin typeface="Times New Roman" panose="02020603050405020304" pitchFamily="18" charset="0"/>
                        <a:cs typeface="Times New Roman" panose="02020603050405020304" pitchFamily="18" charset="0"/>
                      </a:endParaRPr>
                    </a:p>
                  </a:txBody>
                  <a:tcPr/>
                </a:tc>
                <a:tc>
                  <a:txBody>
                    <a:bodyPr/>
                    <a:lstStyle/>
                    <a:p>
                      <a:r>
                        <a:rPr lang="en-US" sz="2400" dirty="0" smtClean="0">
                          <a:latin typeface="Times New Roman" panose="02020603050405020304" pitchFamily="18" charset="0"/>
                          <a:cs typeface="Times New Roman" panose="02020603050405020304" pitchFamily="18" charset="0"/>
                        </a:rPr>
                        <a:t>Potential</a:t>
                      </a:r>
                      <a:r>
                        <a:rPr lang="en-US" sz="2400" baseline="0" dirty="0" smtClean="0">
                          <a:latin typeface="Times New Roman" panose="02020603050405020304" pitchFamily="18" charset="0"/>
                          <a:cs typeface="Times New Roman" panose="02020603050405020304" pitchFamily="18" charset="0"/>
                        </a:rPr>
                        <a:t> energy scan (PES) on grid</a:t>
                      </a:r>
                      <a:endParaRPr lang="ru-RU"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459506">
                <a:tc>
                  <a:txBody>
                    <a:bodyPr/>
                    <a:lstStyle/>
                    <a:p>
                      <a:pPr marL="342900" indent="-342900">
                        <a:lnSpc>
                          <a:spcPct val="100000"/>
                        </a:lnSpc>
                        <a:buFont typeface="Arial" panose="020B0604020202020204" pitchFamily="34" charset="0"/>
                        <a:buChar char="•"/>
                      </a:pPr>
                      <a:r>
                        <a:rPr lang="en-US" sz="2400" strike="noStrike" spc="-1" dirty="0" smtClean="0">
                          <a:latin typeface="Times New Roman" panose="02020603050405020304" pitchFamily="18" charset="0"/>
                          <a:cs typeface="Times New Roman" panose="02020603050405020304" pitchFamily="18" charset="0"/>
                        </a:rPr>
                        <a:t>Dynamics of OH</a:t>
                      </a:r>
                      <a:r>
                        <a:rPr lang="en-US" sz="2400" strike="noStrike" spc="-1" baseline="0" dirty="0" smtClean="0">
                          <a:latin typeface="Times New Roman" panose="02020603050405020304" pitchFamily="18" charset="0"/>
                          <a:cs typeface="Times New Roman" panose="02020603050405020304" pitchFamily="18" charset="0"/>
                        </a:rPr>
                        <a:t> </a:t>
                      </a:r>
                      <a:r>
                        <a:rPr lang="en-US" sz="2400" strike="noStrike" spc="-1" dirty="0" smtClean="0">
                          <a:latin typeface="Times New Roman" panose="02020603050405020304" pitchFamily="18" charset="0"/>
                          <a:cs typeface="Times New Roman" panose="02020603050405020304" pitchFamily="18" charset="0"/>
                        </a:rPr>
                        <a:t>defects</a:t>
                      </a:r>
                      <a:endParaRPr lang="en-US" sz="2400" b="0" strike="noStrike" spc="-1" dirty="0">
                        <a:latin typeface="Times New Roman" panose="02020603050405020304" pitchFamily="18" charset="0"/>
                        <a:cs typeface="Times New Roman" panose="02020603050405020304" pitchFamily="18" charset="0"/>
                      </a:endParaRPr>
                    </a:p>
                  </a:txBody>
                  <a:tcPr/>
                </a:tc>
                <a:tc>
                  <a:txBody>
                    <a:bodyPr/>
                    <a:lstStyle/>
                    <a:p>
                      <a:r>
                        <a:rPr lang="en-US" sz="2400" dirty="0" smtClean="0">
                          <a:latin typeface="Times New Roman" panose="02020603050405020304" pitchFamily="18" charset="0"/>
                          <a:cs typeface="Times New Roman" panose="02020603050405020304" pitchFamily="18" charset="0"/>
                        </a:rPr>
                        <a:t>Ab-initio Molecular Dynamics in VASP up to 10ps</a:t>
                      </a:r>
                      <a:endParaRPr lang="ru-RU"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9387089"/>
                  </a:ext>
                </a:extLst>
              </a:tr>
              <a:tr h="827111">
                <a:tc>
                  <a:txBody>
                    <a:bodyPr/>
                    <a:lstStyle/>
                    <a:p>
                      <a:pPr marL="342900" indent="-342900">
                        <a:lnSpc>
                          <a:spcPct val="100000"/>
                        </a:lnSpc>
                        <a:buFont typeface="Arial" panose="020B0604020202020204" pitchFamily="34" charset="0"/>
                        <a:buChar char="•"/>
                      </a:pPr>
                      <a:r>
                        <a:rPr lang="en-US" sz="2400" strike="noStrike" spc="-1" dirty="0" err="1" smtClean="0">
                          <a:latin typeface="Times New Roman" panose="02020603050405020304" pitchFamily="18" charset="0"/>
                          <a:cs typeface="Times New Roman" panose="02020603050405020304" pitchFamily="18" charset="0"/>
                        </a:rPr>
                        <a:t>Deintercalation</a:t>
                      </a:r>
                      <a:r>
                        <a:rPr lang="en-US" sz="2400" strike="noStrike" spc="-1" dirty="0" smtClean="0">
                          <a:latin typeface="Times New Roman" panose="02020603050405020304" pitchFamily="18" charset="0"/>
                          <a:cs typeface="Times New Roman" panose="02020603050405020304" pitchFamily="18" charset="0"/>
                        </a:rPr>
                        <a:t> potential</a:t>
                      </a:r>
                      <a:endParaRPr lang="en-US" sz="2400" b="0" strike="noStrike" spc="-1" dirty="0">
                        <a:latin typeface="Times New Roman" panose="02020603050405020304" pitchFamily="18" charset="0"/>
                        <a:cs typeface="Times New Roman" panose="02020603050405020304" pitchFamily="18" charset="0"/>
                      </a:endParaRPr>
                    </a:p>
                  </a:txBody>
                  <a:tcPr/>
                </a:tc>
                <a:tc>
                  <a:txBody>
                    <a:bodyPr/>
                    <a:lstStyle/>
                    <a:p>
                      <a:r>
                        <a:rPr lang="en-US" sz="2400" dirty="0" smtClean="0">
                          <a:latin typeface="Times New Roman" panose="02020603050405020304" pitchFamily="18" charset="0"/>
                          <a:cs typeface="Times New Roman" panose="02020603050405020304" pitchFamily="18" charset="0"/>
                        </a:rPr>
                        <a:t>Cluster</a:t>
                      </a:r>
                      <a:r>
                        <a:rPr lang="en-US" sz="2400" baseline="0" dirty="0" smtClean="0">
                          <a:latin typeface="Times New Roman" panose="02020603050405020304" pitchFamily="18" charset="0"/>
                          <a:cs typeface="Times New Roman" panose="02020603050405020304" pitchFamily="18" charset="0"/>
                        </a:rPr>
                        <a:t> expansion method (</a:t>
                      </a:r>
                      <a:r>
                        <a:rPr lang="en-US" sz="2400" dirty="0" smtClean="0">
                          <a:latin typeface="Times New Roman" panose="02020603050405020304" pitchFamily="18" charset="0"/>
                          <a:cs typeface="Times New Roman" panose="02020603050405020304" pitchFamily="18" charset="0"/>
                        </a:rPr>
                        <a:t>CLEASE software) [2]</a:t>
                      </a:r>
                      <a:r>
                        <a:rPr lang="en-US" sz="2400" baseline="0" dirty="0" smtClean="0">
                          <a:latin typeface="Times New Roman" panose="02020603050405020304" pitchFamily="18" charset="0"/>
                          <a:cs typeface="Times New Roman" panose="02020603050405020304" pitchFamily="18" charset="0"/>
                        </a:rPr>
                        <a:t> and enumerative scan of Li-vacancies</a:t>
                      </a:r>
                      <a:endParaRPr lang="ru-RU"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6178" y="5664900"/>
            <a:ext cx="1745110" cy="960120"/>
          </a:xfrm>
          <a:prstGeom prst="rect">
            <a:avLst/>
          </a:prstGeom>
        </p:spPr>
      </p:pic>
      <p:sp>
        <p:nvSpPr>
          <p:cNvPr id="3" name="TextBox 2"/>
          <p:cNvSpPr txBox="1"/>
          <p:nvPr/>
        </p:nvSpPr>
        <p:spPr>
          <a:xfrm>
            <a:off x="8113965" y="5664900"/>
            <a:ext cx="2520832" cy="1031051"/>
          </a:xfrm>
          <a:prstGeom prst="rect">
            <a:avLst/>
          </a:prstGeom>
          <a:noFill/>
        </p:spPr>
        <p:txBody>
          <a:bodyPr wrap="square" rtlCol="0">
            <a:spAutoFit/>
          </a:bodyPr>
          <a:lstStyle/>
          <a:p>
            <a:r>
              <a:rPr lang="en-US" sz="5000" dirty="0" smtClean="0">
                <a:solidFill>
                  <a:schemeClr val="tx1">
                    <a:lumMod val="50000"/>
                    <a:lumOff val="50000"/>
                  </a:schemeClr>
                </a:solidFill>
                <a:latin typeface="Muller Bold" pitchFamily="50" charset="-52"/>
              </a:rPr>
              <a:t>SIMAN</a:t>
            </a:r>
          </a:p>
          <a:p>
            <a:r>
              <a:rPr lang="en-US" sz="1100" dirty="0" smtClean="0">
                <a:latin typeface="Muller Bold" pitchFamily="50" charset="-52"/>
              </a:rPr>
              <a:t>PYTHON BASED FRAMEWORK</a:t>
            </a:r>
            <a:endParaRPr lang="ru-RU" sz="1100" dirty="0">
              <a:latin typeface="Muller Bold" pitchFamily="50" charset="-52"/>
            </a:endParaRPr>
          </a:p>
        </p:txBody>
      </p:sp>
      <p:sp>
        <p:nvSpPr>
          <p:cNvPr id="5" name="Прямоугольник 4"/>
          <p:cNvSpPr/>
          <p:nvPr/>
        </p:nvSpPr>
        <p:spPr>
          <a:xfrm>
            <a:off x="929040" y="6116661"/>
            <a:ext cx="4822055" cy="523220"/>
          </a:xfrm>
          <a:prstGeom prst="rect">
            <a:avLst/>
          </a:prstGeom>
        </p:spPr>
        <p:txBody>
          <a:bodyPr wrap="square">
            <a:spAutoFit/>
          </a:bodyPr>
          <a:lstStyle/>
          <a:p>
            <a:r>
              <a:rPr lang="en-US" sz="1400" dirty="0" smtClean="0">
                <a:solidFill>
                  <a:srgbClr val="222222"/>
                </a:solidFill>
                <a:latin typeface="Times New Roman" panose="02020603050405020304" pitchFamily="18" charset="0"/>
                <a:cs typeface="Times New Roman" panose="02020603050405020304" pitchFamily="18" charset="0"/>
              </a:rPr>
              <a:t>[2] Chang, J. H., </a:t>
            </a:r>
            <a:r>
              <a:rPr lang="en-US" sz="1400" dirty="0" err="1" smtClean="0">
                <a:solidFill>
                  <a:srgbClr val="222222"/>
                </a:solidFill>
                <a:latin typeface="Times New Roman" panose="02020603050405020304" pitchFamily="18" charset="0"/>
                <a:cs typeface="Times New Roman" panose="02020603050405020304" pitchFamily="18" charset="0"/>
              </a:rPr>
              <a:t>Kleiven</a:t>
            </a:r>
            <a:r>
              <a:rPr lang="en-US" sz="1400" dirty="0" smtClean="0">
                <a:solidFill>
                  <a:srgbClr val="222222"/>
                </a:solidFill>
                <a:latin typeface="Times New Roman" panose="02020603050405020304" pitchFamily="18" charset="0"/>
                <a:cs typeface="Times New Roman" panose="02020603050405020304" pitchFamily="18" charset="0"/>
              </a:rPr>
              <a:t>, D., et.al. </a:t>
            </a:r>
            <a:r>
              <a:rPr lang="en-US" sz="1400" i="1" dirty="0" smtClean="0">
                <a:solidFill>
                  <a:srgbClr val="222222"/>
                </a:solidFill>
                <a:latin typeface="Times New Roman" panose="02020603050405020304" pitchFamily="18" charset="0"/>
                <a:cs typeface="Times New Roman" panose="02020603050405020304" pitchFamily="18" charset="0"/>
              </a:rPr>
              <a:t>Journal of Physics: Condensed Matter</a:t>
            </a:r>
            <a:r>
              <a:rPr lang="en-US" sz="1400" dirty="0" smtClean="0">
                <a:solidFill>
                  <a:srgbClr val="222222"/>
                </a:solidFill>
                <a:latin typeface="Times New Roman" panose="02020603050405020304" pitchFamily="18" charset="0"/>
                <a:cs typeface="Times New Roman" panose="02020603050405020304" pitchFamily="18" charset="0"/>
              </a:rPr>
              <a:t>, no.</a:t>
            </a:r>
            <a:r>
              <a:rPr lang="en-US" sz="1400" i="1" dirty="0" smtClean="0">
                <a:solidFill>
                  <a:srgbClr val="222222"/>
                </a:solidFill>
                <a:latin typeface="Times New Roman" panose="02020603050405020304" pitchFamily="18" charset="0"/>
                <a:cs typeface="Times New Roman" panose="02020603050405020304" pitchFamily="18" charset="0"/>
              </a:rPr>
              <a:t>31</a:t>
            </a:r>
            <a:r>
              <a:rPr lang="en-US" sz="1400" dirty="0" smtClean="0">
                <a:solidFill>
                  <a:srgbClr val="222222"/>
                </a:solidFill>
                <a:latin typeface="Times New Roman" panose="02020603050405020304" pitchFamily="18" charset="0"/>
                <a:cs typeface="Times New Roman" panose="02020603050405020304" pitchFamily="18" charset="0"/>
              </a:rPr>
              <a:t>(2019), 325901.</a:t>
            </a:r>
            <a:endParaRPr lang="ru-RU" sz="1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1758030" y="6101800"/>
            <a:ext cx="364202" cy="523220"/>
          </a:xfrm>
          <a:prstGeom prst="rect">
            <a:avLst/>
          </a:prstGeom>
          <a:noFill/>
        </p:spPr>
        <p:txBody>
          <a:bodyPr wrap="none" rtlCol="0">
            <a:spAutoFit/>
          </a:bodyPr>
          <a:lstStyle/>
          <a:p>
            <a:r>
              <a:rPr lang="en-US" sz="2800" b="1" dirty="0" smtClean="0">
                <a:solidFill>
                  <a:schemeClr val="accent6"/>
                </a:solidFill>
                <a:latin typeface="Times New Roman" panose="02020603050405020304" pitchFamily="18" charset="0"/>
                <a:cs typeface="Times New Roman" panose="02020603050405020304" pitchFamily="18" charset="0"/>
              </a:rPr>
              <a:t>5</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783771" y="4632960"/>
            <a:ext cx="10816046" cy="1031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715950" y="4098498"/>
            <a:ext cx="10746378" cy="1190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853439" y="3542529"/>
            <a:ext cx="10746378" cy="1190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p:nvPr/>
        </p:nvSpPr>
        <p:spPr>
          <a:xfrm>
            <a:off x="853439" y="2610360"/>
            <a:ext cx="10746378" cy="1190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929040" y="5808884"/>
            <a:ext cx="3390672" cy="307777"/>
          </a:xfrm>
          <a:prstGeom prst="rect">
            <a:avLst/>
          </a:prstGeom>
        </p:spPr>
        <p:txBody>
          <a:bodyPr wrap="none">
            <a:spAutoFit/>
          </a:bodyPr>
          <a:lstStyle/>
          <a:p>
            <a:r>
              <a:rPr lang="en-US" sz="1400" dirty="0">
                <a:solidFill>
                  <a:srgbClr val="222222"/>
                </a:solidFill>
                <a:latin typeface="Times New Roman" panose="02020603050405020304" pitchFamily="18" charset="0"/>
                <a:cs typeface="Times New Roman" panose="02020603050405020304" pitchFamily="18" charset="0"/>
              </a:rPr>
              <a:t>[1] </a:t>
            </a:r>
            <a:r>
              <a:rPr lang="en-US" sz="1400" dirty="0">
                <a:latin typeface="Times New Roman" panose="02020603050405020304" pitchFamily="18" charset="0"/>
                <a:cs typeface="Times New Roman" panose="02020603050405020304" pitchFamily="18" charset="0"/>
              </a:rPr>
              <a:t>https://github.com/dimonaks/siman/wiki.</a:t>
            </a:r>
            <a:endParaRPr lang="en-US" sz="1400" dirty="0">
              <a:solidFill>
                <a:srgbClr val="22222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4"/>
                                        </p:tgtEl>
                                      </p:cBhvr>
                                    </p:animEffect>
                                    <p:anim calcmode="lin" valueType="num">
                                      <p:cBhvr>
                                        <p:cTn id="7" dur="1000"/>
                                        <p:tgtEl>
                                          <p:spTgt spid="14"/>
                                        </p:tgtEl>
                                        <p:attrNameLst>
                                          <p:attrName>ppt_x</p:attrName>
                                        </p:attrNameLst>
                                      </p:cBhvr>
                                      <p:tavLst>
                                        <p:tav tm="0">
                                          <p:val>
                                            <p:strVal val="ppt_x"/>
                                          </p:val>
                                        </p:tav>
                                        <p:tav tm="100000">
                                          <p:val>
                                            <p:strVal val="ppt_x"/>
                                          </p:val>
                                        </p:tav>
                                      </p:tavLst>
                                    </p:anim>
                                    <p:anim calcmode="lin" valueType="num">
                                      <p:cBhvr>
                                        <p:cTn id="8" dur="1000"/>
                                        <p:tgtEl>
                                          <p:spTgt spid="14"/>
                                        </p:tgtEl>
                                        <p:attrNameLst>
                                          <p:attrName>ppt_y</p:attrName>
                                        </p:attrNameLst>
                                      </p:cBhvr>
                                      <p:tavLst>
                                        <p:tav tm="0">
                                          <p:val>
                                            <p:strVal val="ppt_y"/>
                                          </p:val>
                                        </p:tav>
                                        <p:tav tm="100000">
                                          <p:val>
                                            <p:strVal val="ppt_y+.1"/>
                                          </p:val>
                                        </p:tav>
                                      </p:tavLst>
                                    </p:anim>
                                    <p:set>
                                      <p:cBhvr>
                                        <p:cTn id="9" dur="1" fill="hold">
                                          <p:stCondLst>
                                            <p:cond delay="999"/>
                                          </p:stCondLst>
                                        </p:cTn>
                                        <p:tgtEl>
                                          <p:spTgt spid="1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13"/>
                                        </p:tgtEl>
                                      </p:cBhvr>
                                    </p:animEffect>
                                    <p:anim calcmode="lin" valueType="num">
                                      <p:cBhvr>
                                        <p:cTn id="14" dur="1000"/>
                                        <p:tgtEl>
                                          <p:spTgt spid="13"/>
                                        </p:tgtEl>
                                        <p:attrNameLst>
                                          <p:attrName>ppt_x</p:attrName>
                                        </p:attrNameLst>
                                      </p:cBhvr>
                                      <p:tavLst>
                                        <p:tav tm="0">
                                          <p:val>
                                            <p:strVal val="ppt_x"/>
                                          </p:val>
                                        </p:tav>
                                        <p:tav tm="100000">
                                          <p:val>
                                            <p:strVal val="ppt_x"/>
                                          </p:val>
                                        </p:tav>
                                      </p:tavLst>
                                    </p:anim>
                                    <p:anim calcmode="lin" valueType="num">
                                      <p:cBhvr>
                                        <p:cTn id="15" dur="1000"/>
                                        <p:tgtEl>
                                          <p:spTgt spid="13"/>
                                        </p:tgtEl>
                                        <p:attrNameLst>
                                          <p:attrName>ppt_y</p:attrName>
                                        </p:attrNameLst>
                                      </p:cBhvr>
                                      <p:tavLst>
                                        <p:tav tm="0">
                                          <p:val>
                                            <p:strVal val="ppt_y"/>
                                          </p:val>
                                        </p:tav>
                                        <p:tav tm="100000">
                                          <p:val>
                                            <p:strVal val="ppt_y+.1"/>
                                          </p:val>
                                        </p:tav>
                                      </p:tavLst>
                                    </p:anim>
                                    <p:set>
                                      <p:cBhvr>
                                        <p:cTn id="16" dur="1" fill="hold">
                                          <p:stCondLst>
                                            <p:cond delay="999"/>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11"/>
                                        </p:tgtEl>
                                      </p:cBhvr>
                                    </p:animEffect>
                                    <p:anim calcmode="lin" valueType="num">
                                      <p:cBhvr>
                                        <p:cTn id="21" dur="1000"/>
                                        <p:tgtEl>
                                          <p:spTgt spid="11"/>
                                        </p:tgtEl>
                                        <p:attrNameLst>
                                          <p:attrName>ppt_x</p:attrName>
                                        </p:attrNameLst>
                                      </p:cBhvr>
                                      <p:tavLst>
                                        <p:tav tm="0">
                                          <p:val>
                                            <p:strVal val="ppt_x"/>
                                          </p:val>
                                        </p:tav>
                                        <p:tav tm="100000">
                                          <p:val>
                                            <p:strVal val="ppt_x"/>
                                          </p:val>
                                        </p:tav>
                                      </p:tavLst>
                                    </p:anim>
                                    <p:anim calcmode="lin" valueType="num">
                                      <p:cBhvr>
                                        <p:cTn id="22" dur="1000"/>
                                        <p:tgtEl>
                                          <p:spTgt spid="11"/>
                                        </p:tgtEl>
                                        <p:attrNameLst>
                                          <p:attrName>ppt_y</p:attrName>
                                        </p:attrNameLst>
                                      </p:cBhvr>
                                      <p:tavLst>
                                        <p:tav tm="0">
                                          <p:val>
                                            <p:strVal val="ppt_y"/>
                                          </p:val>
                                        </p:tav>
                                        <p:tav tm="100000">
                                          <p:val>
                                            <p:strVal val="ppt_y+.1"/>
                                          </p:val>
                                        </p:tav>
                                      </p:tavLst>
                                    </p:anim>
                                    <p:set>
                                      <p:cBhvr>
                                        <p:cTn id="23" dur="1" fill="hold">
                                          <p:stCondLst>
                                            <p:cond delay="9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6"/>
                                        </p:tgtEl>
                                      </p:cBhvr>
                                    </p:animEffect>
                                    <p:anim calcmode="lin" valueType="num">
                                      <p:cBhvr>
                                        <p:cTn id="28" dur="1000"/>
                                        <p:tgtEl>
                                          <p:spTgt spid="6"/>
                                        </p:tgtEl>
                                        <p:attrNameLst>
                                          <p:attrName>ppt_x</p:attrName>
                                        </p:attrNameLst>
                                      </p:cBhvr>
                                      <p:tavLst>
                                        <p:tav tm="0">
                                          <p:val>
                                            <p:strVal val="ppt_x"/>
                                          </p:val>
                                        </p:tav>
                                        <p:tav tm="100000">
                                          <p:val>
                                            <p:strVal val="ppt_x"/>
                                          </p:val>
                                        </p:tav>
                                      </p:tavLst>
                                    </p:anim>
                                    <p:anim calcmode="lin" valueType="num">
                                      <p:cBhvr>
                                        <p:cTn id="29" dur="1000"/>
                                        <p:tgtEl>
                                          <p:spTgt spid="6"/>
                                        </p:tgtEl>
                                        <p:attrNameLst>
                                          <p:attrName>ppt_y</p:attrName>
                                        </p:attrNameLst>
                                      </p:cBhvr>
                                      <p:tavLst>
                                        <p:tav tm="0">
                                          <p:val>
                                            <p:strVal val="ppt_y"/>
                                          </p:val>
                                        </p:tav>
                                        <p:tav tm="100000">
                                          <p:val>
                                            <p:strVal val="ppt_y+.1"/>
                                          </p:val>
                                        </p:tav>
                                      </p:tavLst>
                                    </p:anim>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7" y="1071770"/>
            <a:ext cx="4745218" cy="2649003"/>
          </a:xfrm>
          <a:prstGeom prst="rect">
            <a:avLst/>
          </a:prstGeom>
        </p:spPr>
      </p:pic>
      <p:sp>
        <p:nvSpPr>
          <p:cNvPr id="13" name="Прямоугольник 12"/>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CustomShape 1"/>
          <p:cNvSpPr/>
          <p:nvPr/>
        </p:nvSpPr>
        <p:spPr>
          <a:xfrm>
            <a:off x="1181230" y="99861"/>
            <a:ext cx="10576800" cy="80778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smtClean="0">
                <a:solidFill>
                  <a:srgbClr val="000000"/>
                </a:solidFill>
                <a:latin typeface="Times New Roman" panose="02020603050405020304" pitchFamily="18" charset="0"/>
                <a:ea typeface="Arial"/>
                <a:cs typeface="Times New Roman" panose="02020603050405020304" pitchFamily="18" charset="0"/>
              </a:rPr>
              <a:t>Li</a:t>
            </a:r>
            <a:r>
              <a:rPr lang="ru-RU" sz="4000" b="0" strike="noStrike" spc="-1" dirty="0" smtClean="0">
                <a:solidFill>
                  <a:srgbClr val="000000"/>
                </a:solidFill>
                <a:latin typeface="Times New Roman" panose="02020603050405020304" pitchFamily="18" charset="0"/>
                <a:ea typeface="Arial"/>
                <a:cs typeface="Times New Roman" panose="02020603050405020304" pitchFamily="18" charset="0"/>
              </a:rPr>
              <a:t>(</a:t>
            </a:r>
            <a:r>
              <a:rPr lang="en-US" sz="4000" b="0" strike="noStrike" spc="-1" dirty="0" err="1" smtClean="0">
                <a:solidFill>
                  <a:srgbClr val="000000"/>
                </a:solidFill>
                <a:latin typeface="Times New Roman" panose="02020603050405020304" pitchFamily="18" charset="0"/>
                <a:ea typeface="Arial"/>
                <a:cs typeface="Times New Roman" panose="02020603050405020304" pitchFamily="18" charset="0"/>
              </a:rPr>
              <a:t>Fe</a:t>
            </a:r>
            <a:r>
              <a:rPr lang="en-US" sz="4000" spc="-1" dirty="0" err="1" smtClean="0">
                <a:solidFill>
                  <a:srgbClr val="000000"/>
                </a:solidFill>
                <a:latin typeface="Times New Roman" panose="02020603050405020304" pitchFamily="18" charset="0"/>
                <a:ea typeface="Arial"/>
                <a:cs typeface="Times New Roman" panose="02020603050405020304" pitchFamily="18" charset="0"/>
              </a:rPr>
              <a:t>,Mn</a:t>
            </a:r>
            <a:r>
              <a:rPr lang="en-US" sz="4000" spc="-1" dirty="0" smtClean="0">
                <a:solidFill>
                  <a:srgbClr val="000000"/>
                </a:solidFill>
                <a:latin typeface="Times New Roman" panose="02020603050405020304" pitchFamily="18" charset="0"/>
                <a:ea typeface="Arial"/>
                <a:cs typeface="Times New Roman" panose="02020603050405020304" pitchFamily="18" charset="0"/>
              </a:rPr>
              <a:t>)</a:t>
            </a:r>
            <a:r>
              <a:rPr lang="en-US" sz="4000" b="0" strike="noStrike" spc="-1" dirty="0" smtClean="0">
                <a:solidFill>
                  <a:srgbClr val="000000"/>
                </a:solidFill>
                <a:latin typeface="Times New Roman" panose="02020603050405020304" pitchFamily="18" charset="0"/>
                <a:ea typeface="Arial"/>
                <a:cs typeface="Times New Roman" panose="02020603050405020304" pitchFamily="18" charset="0"/>
              </a:rPr>
              <a:t>PO</a:t>
            </a:r>
            <a:r>
              <a:rPr lang="en-US" sz="4000" b="0" strike="noStrike"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4000" b="0" strike="noStrike" spc="-1" dirty="0">
                <a:solidFill>
                  <a:srgbClr val="000000"/>
                </a:solidFill>
                <a:latin typeface="Times New Roman" panose="02020603050405020304" pitchFamily="18" charset="0"/>
                <a:ea typeface="Arial"/>
                <a:cs typeface="Times New Roman" panose="02020603050405020304" pitchFamily="18" charset="0"/>
              </a:rPr>
              <a:t>: structure and electronic properties</a:t>
            </a:r>
            <a:endParaRPr lang="en-US" sz="4000" b="0" strike="noStrike" spc="-1" dirty="0">
              <a:latin typeface="Times New Roman" panose="02020603050405020304" pitchFamily="18" charset="0"/>
              <a:cs typeface="Times New Roman" panose="02020603050405020304" pitchFamily="18" charset="0"/>
            </a:endParaRPr>
          </a:p>
        </p:txBody>
      </p:sp>
      <p:graphicFrame>
        <p:nvGraphicFramePr>
          <p:cNvPr id="55" name="Table 3"/>
          <p:cNvGraphicFramePr/>
          <p:nvPr>
            <p:extLst>
              <p:ext uri="{D42A27DB-BD31-4B8C-83A1-F6EECF244321}">
                <p14:modId xmlns:p14="http://schemas.microsoft.com/office/powerpoint/2010/main" val="2251183381"/>
              </p:ext>
            </p:extLst>
          </p:nvPr>
        </p:nvGraphicFramePr>
        <p:xfrm>
          <a:off x="4585967" y="1465797"/>
          <a:ext cx="3661414" cy="2511843"/>
        </p:xfrm>
        <a:graphic>
          <a:graphicData uri="http://schemas.openxmlformats.org/drawingml/2006/table">
            <a:tbl>
              <a:tblPr/>
              <a:tblGrid>
                <a:gridCol w="1282818">
                  <a:extLst>
                    <a:ext uri="{9D8B030D-6E8A-4147-A177-3AD203B41FA5}">
                      <a16:colId xmlns:a16="http://schemas.microsoft.com/office/drawing/2014/main" val="20000"/>
                    </a:ext>
                  </a:extLst>
                </a:gridCol>
                <a:gridCol w="1097280">
                  <a:extLst>
                    <a:ext uri="{9D8B030D-6E8A-4147-A177-3AD203B41FA5}">
                      <a16:colId xmlns:a16="http://schemas.microsoft.com/office/drawing/2014/main" val="20001"/>
                    </a:ext>
                  </a:extLst>
                </a:gridCol>
                <a:gridCol w="1281316">
                  <a:extLst>
                    <a:ext uri="{9D8B030D-6E8A-4147-A177-3AD203B41FA5}">
                      <a16:colId xmlns:a16="http://schemas.microsoft.com/office/drawing/2014/main" val="2331362453"/>
                    </a:ext>
                  </a:extLst>
                </a:gridCol>
              </a:tblGrid>
              <a:tr h="524343">
                <a:tc gridSpan="3">
                  <a:txBody>
                    <a:bodyPr/>
                    <a:lstStyle/>
                    <a:p>
                      <a:pPr algn="ctr">
                        <a:lnSpc>
                          <a:spcPct val="100000"/>
                        </a:lnSpc>
                      </a:pPr>
                      <a:r>
                        <a:rPr lang="en-US" sz="2400" b="0" strike="noStrike" spc="-1" dirty="0" smtClean="0">
                          <a:latin typeface="Times New Roman" panose="02020603050405020304" pitchFamily="18" charset="0"/>
                          <a:cs typeface="Times New Roman" panose="02020603050405020304" pitchFamily="18" charset="0"/>
                        </a:rPr>
                        <a:t>LiFePO</a:t>
                      </a:r>
                      <a:r>
                        <a:rPr lang="en-US" sz="2400" b="0" strike="noStrike" spc="-1" baseline="-25000" dirty="0" smtClean="0">
                          <a:latin typeface="Times New Roman" panose="02020603050405020304" pitchFamily="18" charset="0"/>
                          <a:cs typeface="Times New Roman" panose="02020603050405020304" pitchFamily="18" charset="0"/>
                        </a:rPr>
                        <a:t>4</a:t>
                      </a:r>
                      <a:endParaRPr lang="en-US" sz="2000" b="0" strike="noStrike" spc="-1" baseline="-2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lnSpc>
                          <a:spcPct val="100000"/>
                        </a:lnSpc>
                      </a:pPr>
                      <a:endParaRPr lang="en-US" sz="1400" b="0" strike="noStrike" spc="-1" dirty="0">
                        <a:latin typeface="Times New Roman" panose="02020603050405020304" pitchFamily="18" charset="0"/>
                        <a:cs typeface="Times New Roman" panose="02020603050405020304" pitchFamily="18" charset="0"/>
                      </a:endParaRPr>
                    </a:p>
                  </a:txBody>
                  <a:tcPr>
                    <a:lnL w="12240">
                      <a:noFill/>
                    </a:lnL>
                    <a:lnR w="12240">
                      <a:noFill/>
                    </a:lnR>
                    <a:lnT w="12240">
                      <a:noFill/>
                    </a:lnT>
                    <a:lnB w="25200">
                      <a:noFill/>
                    </a:lnB>
                    <a:noFill/>
                  </a:tcPr>
                </a:tc>
                <a:tc hMerge="1">
                  <a:txBody>
                    <a:bodyPr/>
                    <a:lstStyle/>
                    <a:p>
                      <a:pPr algn="ctr">
                        <a:lnSpc>
                          <a:spcPct val="100000"/>
                        </a:lnSpc>
                      </a:pPr>
                      <a:endParaRPr lang="en-US" sz="2000" b="0" strike="noStrike" spc="-1" baseline="-2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759826"/>
                  </a:ext>
                </a:extLst>
              </a:tr>
              <a:tr h="398340">
                <a:tc>
                  <a:txBody>
                    <a:bodyPr/>
                    <a:lstStyle/>
                    <a:p>
                      <a:pPr algn="ctr">
                        <a:lnSpc>
                          <a:spcPct val="100000"/>
                        </a:lnSpc>
                      </a:pP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Current</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Ref.</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4729698"/>
                  </a:ext>
                </a:extLst>
              </a:tr>
              <a:tr h="340799">
                <a:tc>
                  <a:txBody>
                    <a:bodyPr/>
                    <a:lstStyle/>
                    <a:p>
                      <a:pPr algn="ctr">
                        <a:lnSpc>
                          <a:spcPct val="100000"/>
                        </a:lnSpc>
                      </a:pPr>
                      <a:r>
                        <a:rPr lang="en-US" sz="2000" b="0" strike="noStrike" spc="-1" dirty="0">
                          <a:solidFill>
                            <a:srgbClr val="000000"/>
                          </a:solidFill>
                          <a:latin typeface="Times New Roman" panose="02020603050405020304" pitchFamily="18" charset="0"/>
                          <a:ea typeface="Verdana"/>
                          <a:cs typeface="Times New Roman" panose="02020603050405020304" pitchFamily="18" charset="0"/>
                        </a:rPr>
                        <a:t>a, Å</a:t>
                      </a: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700" cap="flat" cmpd="sng" algn="ctr">
                      <a:solidFill>
                        <a:schemeClr val="tx1"/>
                      </a:solidFill>
                      <a:prstDash val="solid"/>
                      <a:round/>
                      <a:headEnd type="none" w="med" len="med"/>
                      <a:tailEnd type="none" w="med" len="med"/>
                    </a:lnT>
                    <a:lnB w="12240">
                      <a:noFill/>
                    </a:lnB>
                    <a:noFill/>
                  </a:tcPr>
                </a:tc>
                <a:tc>
                  <a:txBody>
                    <a:bodyPr/>
                    <a:lstStyle/>
                    <a:p>
                      <a:pPr algn="ctr">
                        <a:lnSpc>
                          <a:spcPct val="100000"/>
                        </a:lnSpc>
                      </a:pPr>
                      <a:r>
                        <a:rPr lang="en-US" sz="2000" b="0" strike="noStrike" spc="-1" dirty="0">
                          <a:solidFill>
                            <a:srgbClr val="000000"/>
                          </a:solidFill>
                          <a:latin typeface="Times New Roman" panose="02020603050405020304" pitchFamily="18" charset="0"/>
                          <a:ea typeface="Verdana"/>
                          <a:cs typeface="Times New Roman" panose="02020603050405020304" pitchFamily="18" charset="0"/>
                        </a:rPr>
                        <a:t>10.33</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240">
                      <a:noFill/>
                    </a:lnB>
                    <a:noFill/>
                  </a:tcPr>
                </a:tc>
                <a:tc>
                  <a:txBody>
                    <a:bodyPr/>
                    <a:lstStyle/>
                    <a:p>
                      <a:pPr algn="ctr">
                        <a:lnSpc>
                          <a:spcPct val="100000"/>
                        </a:lnSpc>
                      </a:pPr>
                      <a:r>
                        <a:rPr lang="en-US" sz="2000" b="0" strike="noStrike" spc="-1" dirty="0" smtClean="0">
                          <a:solidFill>
                            <a:srgbClr val="000000"/>
                          </a:solidFill>
                          <a:latin typeface="Times New Roman" panose="02020603050405020304" pitchFamily="18" charset="0"/>
                          <a:ea typeface="Verdana"/>
                          <a:cs typeface="Times New Roman" panose="02020603050405020304" pitchFamily="18" charset="0"/>
                        </a:rPr>
                        <a:t>10.32</a:t>
                      </a:r>
                      <a:r>
                        <a:rPr lang="en-US" sz="2000" b="0" strike="noStrike" spc="-1" baseline="0" dirty="0" smtClean="0">
                          <a:solidFill>
                            <a:srgbClr val="000000"/>
                          </a:solidFill>
                          <a:latin typeface="Times New Roman" panose="02020603050405020304" pitchFamily="18" charset="0"/>
                          <a:ea typeface="Verdana"/>
                          <a:cs typeface="Times New Roman" panose="02020603050405020304" pitchFamily="18" charset="0"/>
                        </a:rPr>
                        <a:t> [1]</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240">
                      <a:noFill/>
                    </a:lnB>
                    <a:noFill/>
                  </a:tcPr>
                </a:tc>
                <a:extLst>
                  <a:ext uri="{0D108BD9-81ED-4DB2-BD59-A6C34878D82A}">
                    <a16:rowId xmlns:a16="http://schemas.microsoft.com/office/drawing/2014/main" val="10001"/>
                  </a:ext>
                </a:extLst>
              </a:tr>
              <a:tr h="398340">
                <a:tc>
                  <a:txBody>
                    <a:bodyPr/>
                    <a:lstStyle/>
                    <a:p>
                      <a:pPr algn="ctr">
                        <a:lnSpc>
                          <a:spcPct val="100000"/>
                        </a:lnSpc>
                      </a:pPr>
                      <a:r>
                        <a:rPr lang="en-US" sz="2000" b="0" strike="noStrike" spc="-1" dirty="0">
                          <a:solidFill>
                            <a:srgbClr val="000000"/>
                          </a:solidFill>
                          <a:latin typeface="Times New Roman" panose="02020603050405020304" pitchFamily="18" charset="0"/>
                          <a:ea typeface="Verdana"/>
                          <a:cs typeface="Times New Roman" panose="02020603050405020304" pitchFamily="18" charset="0"/>
                        </a:rPr>
                        <a:t>b, Å</a:t>
                      </a: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240">
                      <a:noFill/>
                    </a:lnT>
                    <a:lnB w="12240">
                      <a:noFill/>
                    </a:lnB>
                    <a:noFill/>
                  </a:tcPr>
                </a:tc>
                <a:tc>
                  <a:txBody>
                    <a:bodyPr/>
                    <a:lstStyle/>
                    <a:p>
                      <a:pPr algn="ctr">
                        <a:lnSpc>
                          <a:spcPct val="100000"/>
                        </a:lnSpc>
                      </a:pPr>
                      <a:r>
                        <a:rPr lang="en-US" sz="2000" b="0" strike="noStrike" spc="-1" dirty="0">
                          <a:solidFill>
                            <a:srgbClr val="000000"/>
                          </a:solidFill>
                          <a:latin typeface="Times New Roman" panose="02020603050405020304" pitchFamily="18" charset="0"/>
                          <a:ea typeface="Verdana"/>
                          <a:cs typeface="Times New Roman" panose="02020603050405020304" pitchFamily="18" charset="0"/>
                        </a:rPr>
                        <a:t>6.01</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240">
                      <a:noFill/>
                    </a:lnT>
                    <a:lnB w="12240">
                      <a:noFill/>
                    </a:lnB>
                    <a:noFill/>
                  </a:tcPr>
                </a:tc>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6.01 [1]</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solidFill>
                        <a:schemeClr val="tx1"/>
                      </a:solidFill>
                      <a:prstDash val="solid"/>
                      <a:round/>
                      <a:headEnd type="none" w="med" len="med"/>
                      <a:tailEnd type="none" w="med" len="med"/>
                    </a:lnR>
                    <a:lnT w="12240">
                      <a:noFill/>
                    </a:lnT>
                    <a:lnB w="12240">
                      <a:noFill/>
                    </a:lnB>
                    <a:noFill/>
                  </a:tcPr>
                </a:tc>
                <a:extLst>
                  <a:ext uri="{0D108BD9-81ED-4DB2-BD59-A6C34878D82A}">
                    <a16:rowId xmlns:a16="http://schemas.microsoft.com/office/drawing/2014/main" val="10002"/>
                  </a:ext>
                </a:extLst>
              </a:tr>
              <a:tr h="398340">
                <a:tc>
                  <a:txBody>
                    <a:bodyPr/>
                    <a:lstStyle/>
                    <a:p>
                      <a:pPr algn="ctr">
                        <a:lnSpc>
                          <a:spcPct val="100000"/>
                        </a:lnSpc>
                      </a:pPr>
                      <a:r>
                        <a:rPr lang="en-US" sz="2000" b="0" strike="noStrike" spc="-1" dirty="0">
                          <a:solidFill>
                            <a:srgbClr val="000000"/>
                          </a:solidFill>
                          <a:latin typeface="Times New Roman" panose="02020603050405020304" pitchFamily="18" charset="0"/>
                          <a:ea typeface="Verdana"/>
                          <a:cs typeface="Times New Roman" panose="02020603050405020304" pitchFamily="18" charset="0"/>
                        </a:rPr>
                        <a:t>c, Å</a:t>
                      </a: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240">
                      <a:noFill/>
                    </a:lnT>
                    <a:lnB w="12240">
                      <a:noFill/>
                    </a:lnB>
                    <a:noFill/>
                  </a:tcPr>
                </a:tc>
                <a:tc>
                  <a:txBody>
                    <a:bodyPr/>
                    <a:lstStyle/>
                    <a:p>
                      <a:pPr algn="ctr">
                        <a:lnSpc>
                          <a:spcPct val="100000"/>
                        </a:lnSpc>
                      </a:pPr>
                      <a:r>
                        <a:rPr lang="en-US" sz="2000" b="0" strike="noStrike" spc="-1" dirty="0">
                          <a:solidFill>
                            <a:srgbClr val="000000"/>
                          </a:solidFill>
                          <a:latin typeface="Times New Roman" panose="02020603050405020304" pitchFamily="18" charset="0"/>
                          <a:ea typeface="Verdana"/>
                          <a:cs typeface="Times New Roman" panose="02020603050405020304" pitchFamily="18" charset="0"/>
                        </a:rPr>
                        <a:t>4.73</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240">
                      <a:noFill/>
                    </a:lnT>
                    <a:lnB w="12240">
                      <a:noFill/>
                    </a:lnB>
                    <a:noFill/>
                  </a:tcPr>
                </a:tc>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4.69 [1]</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solidFill>
                        <a:schemeClr val="tx1"/>
                      </a:solidFill>
                      <a:prstDash val="solid"/>
                      <a:round/>
                      <a:headEnd type="none" w="med" len="med"/>
                      <a:tailEnd type="none" w="med" len="med"/>
                    </a:lnR>
                    <a:lnT w="12240">
                      <a:noFill/>
                    </a:lnT>
                    <a:lnB w="12240">
                      <a:noFill/>
                    </a:lnB>
                    <a:noFill/>
                  </a:tcPr>
                </a:tc>
                <a:extLst>
                  <a:ext uri="{0D108BD9-81ED-4DB2-BD59-A6C34878D82A}">
                    <a16:rowId xmlns:a16="http://schemas.microsoft.com/office/drawing/2014/main" val="10003"/>
                  </a:ext>
                </a:extLst>
              </a:tr>
              <a:tr h="329002">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Voltage,</a:t>
                      </a:r>
                      <a:r>
                        <a:rPr lang="en-US" sz="2000" b="0" strike="noStrike" spc="-1" baseline="0" dirty="0" smtClean="0">
                          <a:latin typeface="Times New Roman" panose="02020603050405020304" pitchFamily="18" charset="0"/>
                          <a:cs typeface="Times New Roman" panose="02020603050405020304" pitchFamily="18" charset="0"/>
                        </a:rPr>
                        <a:t> V</a:t>
                      </a: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240">
                      <a:noFill/>
                    </a:lnT>
                    <a:lnB w="12700" cap="flat" cmpd="sng" algn="ctr">
                      <a:solidFill>
                        <a:schemeClr val="tx1"/>
                      </a:solidFill>
                      <a:prstDash val="solid"/>
                      <a:round/>
                      <a:headEnd type="none" w="med" len="med"/>
                      <a:tailEnd type="none" w="med" len="med"/>
                    </a:lnB>
                    <a:noFill/>
                  </a:tcPr>
                </a:tc>
                <a:tc>
                  <a:txBody>
                    <a:bodyPr/>
                    <a:lstStyle/>
                    <a:p>
                      <a:pPr algn="ctr">
                        <a:lnSpc>
                          <a:spcPct val="100000"/>
                        </a:lnSpc>
                      </a:pP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240">
                      <a:noFill/>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strike="noStrike" spc="-1" dirty="0" smtClean="0">
                          <a:latin typeface="Times New Roman" panose="02020603050405020304" pitchFamily="18" charset="0"/>
                          <a:cs typeface="Times New Roman" panose="02020603050405020304" pitchFamily="18" charset="0"/>
                        </a:rPr>
                        <a:t>3.4[2]</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solidFill>
                        <a:schemeClr val="tx1"/>
                      </a:solidFill>
                      <a:prstDash val="solid"/>
                      <a:round/>
                      <a:headEnd type="none" w="med" len="med"/>
                      <a:tailEnd type="none" w="med" len="med"/>
                    </a:lnR>
                    <a:lnT w="12240">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171442"/>
                  </a:ext>
                </a:extLst>
              </a:tr>
            </a:tbl>
          </a:graphicData>
        </a:graphic>
      </p:graphicFrame>
      <p:sp>
        <p:nvSpPr>
          <p:cNvPr id="56" name="CustomShape 4"/>
          <p:cNvSpPr/>
          <p:nvPr/>
        </p:nvSpPr>
        <p:spPr>
          <a:xfrm>
            <a:off x="532942" y="4920402"/>
            <a:ext cx="3930473" cy="10507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400" b="0" strike="noStrike" spc="-1" dirty="0" smtClean="0">
                <a:solidFill>
                  <a:srgbClr val="000000"/>
                </a:solidFill>
                <a:latin typeface="Times New Roman" panose="02020603050405020304" pitchFamily="18" charset="0"/>
                <a:ea typeface="Verdana"/>
                <a:cs typeface="Times New Roman" panose="02020603050405020304" pitchFamily="18" charset="0"/>
              </a:rPr>
              <a:t>[</a:t>
            </a:r>
            <a:r>
              <a:rPr lang="en-US" sz="1400" spc="-1" dirty="0">
                <a:solidFill>
                  <a:srgbClr val="000000"/>
                </a:solidFill>
                <a:latin typeface="Times New Roman" panose="02020603050405020304" pitchFamily="18" charset="0"/>
                <a:ea typeface="Verdana"/>
                <a:cs typeface="Times New Roman" panose="02020603050405020304" pitchFamily="18" charset="0"/>
              </a:rPr>
              <a:t>1</a:t>
            </a:r>
            <a:r>
              <a:rPr lang="en-US" sz="1400" b="0" strike="noStrike" spc="-1" dirty="0" smtClean="0">
                <a:solidFill>
                  <a:srgbClr val="000000"/>
                </a:solidFill>
                <a:latin typeface="Times New Roman" panose="02020603050405020304" pitchFamily="18" charset="0"/>
                <a:ea typeface="Verdana"/>
                <a:cs typeface="Times New Roman" panose="02020603050405020304" pitchFamily="18" charset="0"/>
              </a:rPr>
              <a:t>] </a:t>
            </a:r>
            <a:r>
              <a:rPr lang="en-US" sz="1400" dirty="0" err="1">
                <a:latin typeface="Times New Roman" panose="02020603050405020304" pitchFamily="18" charset="0"/>
              </a:rPr>
              <a:t>Urusova</a:t>
            </a:r>
            <a:r>
              <a:rPr lang="en-US" sz="1400" dirty="0">
                <a:latin typeface="Times New Roman" panose="02020603050405020304" pitchFamily="18" charset="0"/>
              </a:rPr>
              <a:t> V , </a:t>
            </a:r>
            <a:r>
              <a:rPr lang="en-US" sz="1400" dirty="0" err="1">
                <a:latin typeface="Times New Roman" panose="02020603050405020304" pitchFamily="18" charset="0"/>
              </a:rPr>
              <a:t>Semkin</a:t>
            </a:r>
            <a:r>
              <a:rPr lang="en-US" sz="1400" dirty="0">
                <a:latin typeface="Times New Roman" panose="02020603050405020304" pitchFamily="18" charset="0"/>
              </a:rPr>
              <a:t> MA, et al. Ferroelectrics, 509(2017):74–79 </a:t>
            </a:r>
            <a:endParaRPr lang="ru-RU" sz="1400" dirty="0"/>
          </a:p>
          <a:p>
            <a:pPr>
              <a:lnSpc>
                <a:spcPct val="100000"/>
              </a:lnSpc>
            </a:pPr>
            <a:r>
              <a:rPr lang="en-US" sz="1400" spc="-1" dirty="0" smtClean="0">
                <a:solidFill>
                  <a:srgbClr val="000000"/>
                </a:solidFill>
                <a:latin typeface="Times New Roman" panose="02020603050405020304" pitchFamily="18" charset="0"/>
                <a:cs typeface="Times New Roman" panose="02020603050405020304" pitchFamily="18" charset="0"/>
              </a:rPr>
              <a:t>[2] </a:t>
            </a:r>
            <a:r>
              <a:rPr lang="en-US" sz="1400" dirty="0">
                <a:latin typeface="Times New Roman" panose="02020603050405020304" pitchFamily="18" charset="0"/>
                <a:cs typeface="Times New Roman" panose="02020603050405020304" pitchFamily="18" charset="0"/>
              </a:rPr>
              <a:t>Li, G., Azuma, H., </a:t>
            </a:r>
            <a:r>
              <a:rPr lang="en-US" sz="1400" dirty="0" smtClean="0">
                <a:latin typeface="Times New Roman" panose="02020603050405020304" pitchFamily="18" charset="0"/>
                <a:cs typeface="Times New Roman" panose="02020603050405020304" pitchFamily="18" charset="0"/>
              </a:rPr>
              <a:t>et.al. </a:t>
            </a:r>
            <a:r>
              <a:rPr lang="en-US" sz="1400" i="1" dirty="0" err="1" smtClean="0">
                <a:latin typeface="Times New Roman" panose="02020603050405020304" pitchFamily="18" charset="0"/>
                <a:cs typeface="Times New Roman" panose="02020603050405020304" pitchFamily="18" charset="0"/>
              </a:rPr>
              <a:t>Electrochem</a:t>
            </a:r>
            <a:r>
              <a:rPr lang="en-US" sz="1400" i="1" dirty="0" smtClean="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and Solid State </a:t>
            </a:r>
            <a:r>
              <a:rPr lang="en-US" sz="1400" i="1" dirty="0" smtClean="0">
                <a:latin typeface="Times New Roman" panose="02020603050405020304" pitchFamily="18" charset="0"/>
                <a:cs typeface="Times New Roman" panose="02020603050405020304" pitchFamily="18" charset="0"/>
              </a:rPr>
              <a:t>Lett.no.5</a:t>
            </a:r>
            <a:r>
              <a:rPr lang="en-US" sz="1400" dirty="0">
                <a:latin typeface="Times New Roman" panose="02020603050405020304" pitchFamily="18" charset="0"/>
                <a:cs typeface="Times New Roman" panose="02020603050405020304" pitchFamily="18" charset="0"/>
              </a:rPr>
              <a:t> (2002</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A135</a:t>
            </a:r>
            <a:r>
              <a:rPr lang="en-US" sz="1400" dirty="0" smtClean="0">
                <a:latin typeface="Times New Roman" panose="02020603050405020304" pitchFamily="18" charset="0"/>
                <a:cs typeface="Times New Roman" panose="02020603050405020304" pitchFamily="18" charset="0"/>
              </a:rPr>
              <a:t>.</a:t>
            </a:r>
          </a:p>
        </p:txBody>
      </p:sp>
      <p:graphicFrame>
        <p:nvGraphicFramePr>
          <p:cNvPr id="14" name="Table 3"/>
          <p:cNvGraphicFramePr/>
          <p:nvPr>
            <p:extLst>
              <p:ext uri="{D42A27DB-BD31-4B8C-83A1-F6EECF244321}">
                <p14:modId xmlns:p14="http://schemas.microsoft.com/office/powerpoint/2010/main" val="2086767472"/>
              </p:ext>
            </p:extLst>
          </p:nvPr>
        </p:nvGraphicFramePr>
        <p:xfrm>
          <a:off x="8428719" y="1451610"/>
          <a:ext cx="3661414" cy="2570988"/>
        </p:xfrm>
        <a:graphic>
          <a:graphicData uri="http://schemas.openxmlformats.org/drawingml/2006/table">
            <a:tbl>
              <a:tblPr/>
              <a:tblGrid>
                <a:gridCol w="1313797">
                  <a:extLst>
                    <a:ext uri="{9D8B030D-6E8A-4147-A177-3AD203B41FA5}">
                      <a16:colId xmlns:a16="http://schemas.microsoft.com/office/drawing/2014/main" val="20000"/>
                    </a:ext>
                  </a:extLst>
                </a:gridCol>
                <a:gridCol w="1014153">
                  <a:extLst>
                    <a:ext uri="{9D8B030D-6E8A-4147-A177-3AD203B41FA5}">
                      <a16:colId xmlns:a16="http://schemas.microsoft.com/office/drawing/2014/main" val="20001"/>
                    </a:ext>
                  </a:extLst>
                </a:gridCol>
                <a:gridCol w="1333464">
                  <a:extLst>
                    <a:ext uri="{9D8B030D-6E8A-4147-A177-3AD203B41FA5}">
                      <a16:colId xmlns:a16="http://schemas.microsoft.com/office/drawing/2014/main" val="761891466"/>
                    </a:ext>
                  </a:extLst>
                </a:gridCol>
              </a:tblGrid>
              <a:tr h="538626">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strike="noStrike" spc="-1" dirty="0" smtClean="0">
                          <a:latin typeface="Times New Roman" panose="02020603050405020304" pitchFamily="18" charset="0"/>
                          <a:cs typeface="Times New Roman" panose="02020603050405020304" pitchFamily="18" charset="0"/>
                        </a:rPr>
                        <a:t>LiMnPO</a:t>
                      </a:r>
                      <a:r>
                        <a:rPr lang="en-US" sz="2400" b="0" strike="noStrike" spc="-1" baseline="-25000" dirty="0" smtClean="0">
                          <a:latin typeface="Times New Roman" panose="02020603050405020304" pitchFamily="18" charset="0"/>
                          <a:cs typeface="Times New Roman" panose="02020603050405020304" pitchFamily="18" charset="0"/>
                        </a:rPr>
                        <a:t>4</a:t>
                      </a:r>
                      <a:endParaRPr lang="en-US" sz="1800" b="0" strike="noStrike" spc="-1" baseline="-250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lnSpc>
                          <a:spcPct val="100000"/>
                        </a:lnSpc>
                      </a:pPr>
                      <a:endParaRPr lang="en-US" sz="1400" b="0" strike="noStrike" spc="-1" dirty="0">
                        <a:latin typeface="Times New Roman" panose="02020603050405020304" pitchFamily="18" charset="0"/>
                        <a:cs typeface="Times New Roman" panose="02020603050405020304" pitchFamily="18" charset="0"/>
                      </a:endParaRPr>
                    </a:p>
                  </a:txBody>
                  <a:tcPr>
                    <a:lnL w="12240">
                      <a:noFill/>
                    </a:lnL>
                    <a:lnR w="12240">
                      <a:noFill/>
                    </a:lnR>
                    <a:lnT w="12240">
                      <a:noFill/>
                    </a:lnT>
                    <a:lnB w="25200">
                      <a:noFill/>
                    </a:lnB>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0" strike="noStrike" spc="-1" baseline="-25000"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384148"/>
                  </a:ext>
                </a:extLst>
              </a:tr>
              <a:tr h="374995">
                <a:tc>
                  <a:txBody>
                    <a:bodyPr/>
                    <a:lstStyle/>
                    <a:p>
                      <a:pPr algn="ctr">
                        <a:lnSpc>
                          <a:spcPct val="100000"/>
                        </a:lnSpc>
                      </a:pP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Current</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Ref.</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94818"/>
                  </a:ext>
                </a:extLst>
              </a:tr>
              <a:tr h="374995">
                <a:tc>
                  <a:txBody>
                    <a:bodyPr/>
                    <a:lstStyle/>
                    <a:p>
                      <a:pPr algn="ctr">
                        <a:lnSpc>
                          <a:spcPct val="100000"/>
                        </a:lnSpc>
                      </a:pPr>
                      <a:r>
                        <a:rPr lang="en-US" sz="2000" b="0" strike="noStrike" spc="-1" dirty="0">
                          <a:solidFill>
                            <a:srgbClr val="000000"/>
                          </a:solidFill>
                          <a:latin typeface="Times New Roman" panose="02020603050405020304" pitchFamily="18" charset="0"/>
                          <a:ea typeface="Verdana"/>
                          <a:cs typeface="Times New Roman" panose="02020603050405020304" pitchFamily="18" charset="0"/>
                        </a:rPr>
                        <a:t>a, Å</a:t>
                      </a: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700" cap="flat" cmpd="sng" algn="ctr">
                      <a:solidFill>
                        <a:schemeClr val="tx1"/>
                      </a:solidFill>
                      <a:prstDash val="solid"/>
                      <a:round/>
                      <a:headEnd type="none" w="med" len="med"/>
                      <a:tailEnd type="none" w="med" len="med"/>
                    </a:lnT>
                    <a:lnB w="12240">
                      <a:noFill/>
                    </a:lnB>
                    <a:solidFill>
                      <a:schemeClr val="bg1"/>
                    </a:solidFill>
                  </a:tcPr>
                </a:tc>
                <a:tc>
                  <a:txBody>
                    <a:bodyPr/>
                    <a:lstStyle/>
                    <a:p>
                      <a:pPr algn="ctr">
                        <a:lnSpc>
                          <a:spcPct val="100000"/>
                        </a:lnSpc>
                      </a:pPr>
                      <a:r>
                        <a:rPr lang="en-US" sz="2000" b="0" strike="noStrike" spc="-1" dirty="0" smtClean="0">
                          <a:solidFill>
                            <a:srgbClr val="000000"/>
                          </a:solidFill>
                          <a:latin typeface="Times New Roman" panose="02020603050405020304" pitchFamily="18" charset="0"/>
                          <a:ea typeface="Verdana"/>
                          <a:cs typeface="Times New Roman" panose="02020603050405020304" pitchFamily="18" charset="0"/>
                        </a:rPr>
                        <a:t>10.56</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240">
                      <a:noFill/>
                    </a:lnB>
                    <a:solidFill>
                      <a:schemeClr val="bg1"/>
                    </a:solidFill>
                  </a:tcPr>
                </a:tc>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10.45 [1]</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240">
                      <a:noFill/>
                    </a:lnB>
                    <a:solidFill>
                      <a:schemeClr val="bg1"/>
                    </a:solidFill>
                  </a:tcPr>
                </a:tc>
                <a:extLst>
                  <a:ext uri="{0D108BD9-81ED-4DB2-BD59-A6C34878D82A}">
                    <a16:rowId xmlns:a16="http://schemas.microsoft.com/office/drawing/2014/main" val="10001"/>
                  </a:ext>
                </a:extLst>
              </a:tr>
              <a:tr h="374995">
                <a:tc>
                  <a:txBody>
                    <a:bodyPr/>
                    <a:lstStyle/>
                    <a:p>
                      <a:pPr algn="ctr">
                        <a:lnSpc>
                          <a:spcPct val="100000"/>
                        </a:lnSpc>
                      </a:pPr>
                      <a:r>
                        <a:rPr lang="en-US" sz="2000" b="0" strike="noStrike" spc="-1" dirty="0">
                          <a:solidFill>
                            <a:srgbClr val="000000"/>
                          </a:solidFill>
                          <a:latin typeface="Times New Roman" panose="02020603050405020304" pitchFamily="18" charset="0"/>
                          <a:ea typeface="Verdana"/>
                          <a:cs typeface="Times New Roman" panose="02020603050405020304" pitchFamily="18" charset="0"/>
                        </a:rPr>
                        <a:t>b, Å</a:t>
                      </a: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240">
                      <a:noFill/>
                    </a:lnT>
                    <a:lnB w="12240">
                      <a:noFill/>
                    </a:lnB>
                    <a:solidFill>
                      <a:schemeClr val="bg1"/>
                    </a:solidFill>
                  </a:tcPr>
                </a:tc>
                <a:tc>
                  <a:txBody>
                    <a:bodyPr/>
                    <a:lstStyle/>
                    <a:p>
                      <a:pPr algn="ctr">
                        <a:lnSpc>
                          <a:spcPct val="100000"/>
                        </a:lnSpc>
                      </a:pPr>
                      <a:r>
                        <a:rPr lang="en-US" sz="2000" b="0" strike="noStrike" spc="-1" dirty="0" smtClean="0">
                          <a:solidFill>
                            <a:srgbClr val="000000"/>
                          </a:solidFill>
                          <a:latin typeface="Times New Roman" panose="02020603050405020304" pitchFamily="18" charset="0"/>
                          <a:ea typeface="Verdana"/>
                          <a:cs typeface="Times New Roman" panose="02020603050405020304" pitchFamily="18" charset="0"/>
                        </a:rPr>
                        <a:t>6.15</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240">
                      <a:noFill/>
                    </a:lnT>
                    <a:lnB w="12240">
                      <a:noFill/>
                    </a:lnB>
                    <a:solidFill>
                      <a:schemeClr val="bg1"/>
                    </a:solidFill>
                  </a:tcPr>
                </a:tc>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6.10 [1]</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solidFill>
                        <a:schemeClr val="tx1"/>
                      </a:solidFill>
                      <a:prstDash val="solid"/>
                      <a:round/>
                      <a:headEnd type="none" w="med" len="med"/>
                      <a:tailEnd type="none" w="med" len="med"/>
                    </a:lnR>
                    <a:lnT w="12240">
                      <a:noFill/>
                    </a:lnT>
                    <a:lnB w="12240">
                      <a:noFill/>
                    </a:lnB>
                    <a:solidFill>
                      <a:schemeClr val="bg1"/>
                    </a:solidFill>
                  </a:tcPr>
                </a:tc>
                <a:extLst>
                  <a:ext uri="{0D108BD9-81ED-4DB2-BD59-A6C34878D82A}">
                    <a16:rowId xmlns:a16="http://schemas.microsoft.com/office/drawing/2014/main" val="10002"/>
                  </a:ext>
                </a:extLst>
              </a:tr>
              <a:tr h="444354">
                <a:tc>
                  <a:txBody>
                    <a:bodyPr/>
                    <a:lstStyle/>
                    <a:p>
                      <a:pPr algn="ctr">
                        <a:lnSpc>
                          <a:spcPct val="100000"/>
                        </a:lnSpc>
                      </a:pPr>
                      <a:r>
                        <a:rPr lang="en-US" sz="2000" b="0" strike="noStrike" spc="-1" dirty="0">
                          <a:solidFill>
                            <a:srgbClr val="000000"/>
                          </a:solidFill>
                          <a:latin typeface="Times New Roman" panose="02020603050405020304" pitchFamily="18" charset="0"/>
                          <a:ea typeface="Verdana"/>
                          <a:cs typeface="Times New Roman" panose="02020603050405020304" pitchFamily="18" charset="0"/>
                        </a:rPr>
                        <a:t>c, Å</a:t>
                      </a: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240">
                      <a:noFill/>
                    </a:lnT>
                    <a:lnB w="12240">
                      <a:noFill/>
                    </a:lnB>
                    <a:solidFill>
                      <a:schemeClr val="bg1"/>
                    </a:solidFill>
                  </a:tcPr>
                </a:tc>
                <a:tc>
                  <a:txBody>
                    <a:bodyPr/>
                    <a:lstStyle/>
                    <a:p>
                      <a:pPr algn="ctr">
                        <a:lnSpc>
                          <a:spcPct val="100000"/>
                        </a:lnSpc>
                      </a:pPr>
                      <a:r>
                        <a:rPr lang="en-US" sz="2000" b="0" strike="noStrike" spc="-1" dirty="0" smtClean="0">
                          <a:solidFill>
                            <a:srgbClr val="000000"/>
                          </a:solidFill>
                          <a:latin typeface="Times New Roman" panose="02020603050405020304" pitchFamily="18" charset="0"/>
                          <a:ea typeface="Verdana"/>
                          <a:cs typeface="Times New Roman" panose="02020603050405020304" pitchFamily="18" charset="0"/>
                        </a:rPr>
                        <a:t>4.79</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240">
                      <a:noFill/>
                    </a:lnT>
                    <a:lnB w="12240">
                      <a:noFill/>
                    </a:lnB>
                    <a:solidFill>
                      <a:schemeClr val="bg1"/>
                    </a:solidFill>
                  </a:tcPr>
                </a:tc>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4.74 [1]</a:t>
                      </a: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solidFill>
                        <a:schemeClr val="tx1"/>
                      </a:solidFill>
                      <a:prstDash val="solid"/>
                      <a:round/>
                      <a:headEnd type="none" w="med" len="med"/>
                      <a:tailEnd type="none" w="med" len="med"/>
                    </a:lnR>
                    <a:lnT w="12240">
                      <a:noFill/>
                    </a:lnT>
                    <a:lnB w="12240">
                      <a:noFill/>
                    </a:lnB>
                    <a:solidFill>
                      <a:schemeClr val="bg1"/>
                    </a:solidFill>
                  </a:tcPr>
                </a:tc>
                <a:extLst>
                  <a:ext uri="{0D108BD9-81ED-4DB2-BD59-A6C34878D82A}">
                    <a16:rowId xmlns:a16="http://schemas.microsoft.com/office/drawing/2014/main" val="10003"/>
                  </a:ext>
                </a:extLst>
              </a:tr>
              <a:tr h="399288">
                <a:tc>
                  <a:txBody>
                    <a:bodyPr/>
                    <a:lstStyle/>
                    <a:p>
                      <a:pPr algn="ctr">
                        <a:lnSpc>
                          <a:spcPct val="100000"/>
                        </a:lnSpc>
                      </a:pPr>
                      <a:r>
                        <a:rPr lang="en-US" sz="2000" b="0" strike="noStrike" spc="-1" dirty="0" smtClean="0">
                          <a:latin typeface="Times New Roman" panose="02020603050405020304" pitchFamily="18" charset="0"/>
                          <a:cs typeface="Times New Roman" panose="02020603050405020304" pitchFamily="18" charset="0"/>
                        </a:rPr>
                        <a:t>Voltage,</a:t>
                      </a:r>
                      <a:r>
                        <a:rPr lang="en-US" sz="2000" b="0" strike="noStrike" spc="-1" baseline="0" dirty="0" smtClean="0">
                          <a:latin typeface="Times New Roman" panose="02020603050405020304" pitchFamily="18" charset="0"/>
                          <a:cs typeface="Times New Roman" panose="02020603050405020304" pitchFamily="18" charset="0"/>
                        </a:rPr>
                        <a:t> V</a:t>
                      </a:r>
                      <a:endParaRPr lang="en-US" sz="2000" b="0" strike="noStrike" spc="-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240">
                      <a:noFill/>
                    </a:lnR>
                    <a:lnT w="12240">
                      <a:noFill/>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endParaRPr lang="en-US" sz="2000" b="0" strike="noStrike" spc="-1" dirty="0">
                        <a:latin typeface="Times New Roman" panose="02020603050405020304" pitchFamily="18" charset="0"/>
                        <a:cs typeface="Times New Roman" panose="02020603050405020304" pitchFamily="18" charset="0"/>
                      </a:endParaRPr>
                    </a:p>
                  </a:txBody>
                  <a:tcPr>
                    <a:lnL w="12240">
                      <a:noFill/>
                    </a:lnL>
                    <a:lnR w="12700" cap="flat" cmpd="sng" algn="ctr">
                      <a:noFill/>
                      <a:prstDash val="solid"/>
                      <a:round/>
                      <a:headEnd type="none" w="med" len="med"/>
                      <a:tailEnd type="none" w="med" len="med"/>
                    </a:lnR>
                    <a:lnT w="12240">
                      <a:noFill/>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strike="noStrike" spc="-1" dirty="0" smtClean="0">
                          <a:latin typeface="Times New Roman" panose="02020603050405020304" pitchFamily="18" charset="0"/>
                          <a:cs typeface="Times New Roman" panose="02020603050405020304" pitchFamily="18" charset="0"/>
                        </a:rPr>
                        <a:t>4.1[2]</a:t>
                      </a:r>
                    </a:p>
                  </a:txBody>
                  <a:tcPr>
                    <a:lnL w="12240">
                      <a:noFill/>
                    </a:lnL>
                    <a:lnR w="12700" cap="flat" cmpd="sng" algn="ctr">
                      <a:solidFill>
                        <a:schemeClr val="tx1"/>
                      </a:solidFill>
                      <a:prstDash val="solid"/>
                      <a:round/>
                      <a:headEnd type="none" w="med" len="med"/>
                      <a:tailEnd type="none" w="med" len="med"/>
                    </a:lnR>
                    <a:lnT w="12240">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0674129"/>
                  </a:ext>
                </a:extLst>
              </a:tr>
            </a:tbl>
          </a:graphicData>
        </a:graphic>
      </p:graphicFrame>
      <p:sp>
        <p:nvSpPr>
          <p:cNvPr id="3" name="TextBox 2"/>
          <p:cNvSpPr txBox="1"/>
          <p:nvPr/>
        </p:nvSpPr>
        <p:spPr>
          <a:xfrm>
            <a:off x="120724" y="3725143"/>
            <a:ext cx="4359563" cy="646331"/>
          </a:xfrm>
          <a:prstGeom prst="rect">
            <a:avLst/>
          </a:prstGeom>
          <a:noFill/>
        </p:spPr>
        <p:txBody>
          <a:bodyPr wrap="square" rtlCol="0">
            <a:spAutoFit/>
          </a:bodyPr>
          <a:lstStyle/>
          <a:p>
            <a:pPr algn="ctr"/>
            <a:r>
              <a:rPr lang="en-US" spc="-1" dirty="0" err="1">
                <a:solidFill>
                  <a:srgbClr val="000000"/>
                </a:solidFill>
                <a:latin typeface="Times New Roman" panose="02020603050405020304" pitchFamily="18" charset="0"/>
                <a:ea typeface="Verdana"/>
                <a:cs typeface="Times New Roman" panose="02020603050405020304" pitchFamily="18" charset="0"/>
              </a:rPr>
              <a:t>Tryphylite</a:t>
            </a:r>
            <a:r>
              <a:rPr lang="en-US" spc="-1" dirty="0">
                <a:solidFill>
                  <a:srgbClr val="000000"/>
                </a:solidFill>
                <a:latin typeface="Times New Roman" panose="02020603050405020304" pitchFamily="18" charset="0"/>
                <a:ea typeface="Verdana"/>
                <a:cs typeface="Times New Roman" panose="02020603050405020304" pitchFamily="18" charset="0"/>
              </a:rPr>
              <a:t> </a:t>
            </a:r>
            <a:r>
              <a:rPr lang="en-US" spc="-1" dirty="0" smtClean="0">
                <a:solidFill>
                  <a:srgbClr val="000000"/>
                </a:solidFill>
                <a:latin typeface="Times New Roman" panose="02020603050405020304" pitchFamily="18" charset="0"/>
                <a:ea typeface="Verdana"/>
                <a:cs typeface="Times New Roman" panose="02020603050405020304" pitchFamily="18" charset="0"/>
              </a:rPr>
              <a:t>type structure </a:t>
            </a:r>
            <a:r>
              <a:rPr lang="en-US" spc="-1" dirty="0">
                <a:solidFill>
                  <a:srgbClr val="000000"/>
                </a:solidFill>
                <a:latin typeface="Times New Roman" panose="02020603050405020304" pitchFamily="18" charset="0"/>
                <a:ea typeface="Verdana"/>
                <a:cs typeface="Times New Roman" panose="02020603050405020304" pitchFamily="18" charset="0"/>
              </a:rPr>
              <a:t>with </a:t>
            </a:r>
            <a:r>
              <a:rPr lang="en-US" i="1" spc="-1" dirty="0" err="1">
                <a:solidFill>
                  <a:srgbClr val="000000"/>
                </a:solidFill>
                <a:latin typeface="Times New Roman" panose="02020603050405020304" pitchFamily="18" charset="0"/>
                <a:ea typeface="Verdana"/>
                <a:cs typeface="Times New Roman" panose="02020603050405020304" pitchFamily="18" charset="0"/>
              </a:rPr>
              <a:t>Pmna</a:t>
            </a:r>
            <a:r>
              <a:rPr lang="en-US" spc="-1" dirty="0">
                <a:solidFill>
                  <a:srgbClr val="000000"/>
                </a:solidFill>
                <a:latin typeface="Times New Roman" panose="02020603050405020304" pitchFamily="18" charset="0"/>
                <a:ea typeface="Verdana"/>
                <a:cs typeface="Times New Roman" panose="02020603050405020304" pitchFamily="18" charset="0"/>
              </a:rPr>
              <a:t> space </a:t>
            </a:r>
            <a:r>
              <a:rPr lang="en-US" spc="-1" dirty="0" smtClean="0">
                <a:solidFill>
                  <a:srgbClr val="000000"/>
                </a:solidFill>
                <a:latin typeface="Times New Roman" panose="02020603050405020304" pitchFamily="18" charset="0"/>
                <a:ea typeface="Verdana"/>
                <a:cs typeface="Times New Roman" panose="02020603050405020304" pitchFamily="18" charset="0"/>
              </a:rPr>
              <a:t>group, </a:t>
            </a:r>
            <a:r>
              <a:rPr lang="en-US" spc="-1" dirty="0">
                <a:solidFill>
                  <a:srgbClr val="000000"/>
                </a:solidFill>
                <a:latin typeface="Times New Roman" panose="02020603050405020304" pitchFamily="18" charset="0"/>
                <a:ea typeface="Verdana"/>
                <a:cs typeface="Times New Roman" panose="02020603050405020304" pitchFamily="18" charset="0"/>
              </a:rPr>
              <a:t>similar to olivine  (Mg</a:t>
            </a:r>
            <a:r>
              <a:rPr lang="en-US" spc="-1" baseline="30000" dirty="0">
                <a:solidFill>
                  <a:srgbClr val="000000"/>
                </a:solidFill>
                <a:latin typeface="Times New Roman" panose="02020603050405020304" pitchFamily="18" charset="0"/>
                <a:ea typeface="Verdana"/>
                <a:cs typeface="Times New Roman" panose="02020603050405020304" pitchFamily="18" charset="0"/>
              </a:rPr>
              <a:t>2</a:t>
            </a:r>
            <a:r>
              <a:rPr lang="en-US" spc="-1" baseline="30000" dirty="0" smtClean="0">
                <a:solidFill>
                  <a:srgbClr val="000000"/>
                </a:solidFill>
                <a:latin typeface="Times New Roman" panose="02020603050405020304" pitchFamily="18" charset="0"/>
                <a:ea typeface="Verdana"/>
                <a:cs typeface="Times New Roman" panose="02020603050405020304" pitchFamily="18" charset="0"/>
              </a:rPr>
              <a:t>+</a:t>
            </a:r>
            <a:r>
              <a:rPr lang="en-US" spc="-1" dirty="0" smtClean="0">
                <a:solidFill>
                  <a:srgbClr val="000000"/>
                </a:solidFill>
                <a:latin typeface="Times New Roman" panose="02020603050405020304" pitchFamily="18" charset="0"/>
                <a:ea typeface="Verdana"/>
                <a:cs typeface="Times New Roman" panose="02020603050405020304" pitchFamily="18" charset="0"/>
              </a:rPr>
              <a:t>, </a:t>
            </a:r>
            <a:r>
              <a:rPr lang="en-US" spc="-1" dirty="0">
                <a:solidFill>
                  <a:srgbClr val="000000"/>
                </a:solidFill>
                <a:latin typeface="Times New Roman" panose="02020603050405020304" pitchFamily="18" charset="0"/>
                <a:ea typeface="Verdana"/>
                <a:cs typeface="Times New Roman" panose="02020603050405020304" pitchFamily="18" charset="0"/>
              </a:rPr>
              <a:t>Fe</a:t>
            </a:r>
            <a:r>
              <a:rPr lang="en-US" spc="-1" baseline="30000" dirty="0">
                <a:solidFill>
                  <a:srgbClr val="000000"/>
                </a:solidFill>
                <a:latin typeface="Times New Roman" panose="02020603050405020304" pitchFamily="18" charset="0"/>
                <a:ea typeface="Verdana"/>
                <a:cs typeface="Times New Roman" panose="02020603050405020304" pitchFamily="18" charset="0"/>
              </a:rPr>
              <a:t>2</a:t>
            </a:r>
            <a:r>
              <a:rPr lang="en-US" spc="-1" baseline="30000" dirty="0" smtClean="0">
                <a:solidFill>
                  <a:srgbClr val="000000"/>
                </a:solidFill>
                <a:latin typeface="Times New Roman" panose="02020603050405020304" pitchFamily="18" charset="0"/>
                <a:ea typeface="Verdana"/>
                <a:cs typeface="Times New Roman" panose="02020603050405020304" pitchFamily="18" charset="0"/>
              </a:rPr>
              <a:t>+</a:t>
            </a:r>
            <a:r>
              <a:rPr lang="en-US" spc="-1" dirty="0" smtClean="0">
                <a:solidFill>
                  <a:srgbClr val="000000"/>
                </a:solidFill>
                <a:latin typeface="Times New Roman" panose="02020603050405020304" pitchFamily="18" charset="0"/>
                <a:ea typeface="Verdana"/>
                <a:cs typeface="Times New Roman" panose="02020603050405020304" pitchFamily="18" charset="0"/>
              </a:rPr>
              <a:t>)</a:t>
            </a:r>
            <a:r>
              <a:rPr lang="en-US" spc="-1" baseline="-25000" dirty="0" smtClean="0">
                <a:solidFill>
                  <a:srgbClr val="000000"/>
                </a:solidFill>
                <a:latin typeface="Times New Roman" panose="02020603050405020304" pitchFamily="18" charset="0"/>
                <a:ea typeface="Verdana"/>
                <a:cs typeface="Times New Roman" panose="02020603050405020304" pitchFamily="18" charset="0"/>
              </a:rPr>
              <a:t>2</a:t>
            </a:r>
            <a:r>
              <a:rPr lang="en-US" spc="-1" dirty="0" smtClean="0">
                <a:solidFill>
                  <a:srgbClr val="000000"/>
                </a:solidFill>
                <a:latin typeface="Times New Roman" panose="02020603050405020304" pitchFamily="18" charset="0"/>
                <a:ea typeface="Verdana"/>
                <a:cs typeface="Times New Roman" panose="02020603050405020304" pitchFamily="18" charset="0"/>
              </a:rPr>
              <a:t>SiO</a:t>
            </a:r>
            <a:r>
              <a:rPr lang="en-US" spc="-1" baseline="-25000" dirty="0" smtClean="0">
                <a:solidFill>
                  <a:srgbClr val="000000"/>
                </a:solidFill>
                <a:latin typeface="Times New Roman" panose="02020603050405020304" pitchFamily="18" charset="0"/>
                <a:ea typeface="Verdana"/>
                <a:cs typeface="Times New Roman" panose="02020603050405020304" pitchFamily="18" charset="0"/>
              </a:rPr>
              <a:t>4</a:t>
            </a:r>
            <a:endParaRPr lang="ru-RU" dirty="0"/>
          </a:p>
        </p:txBody>
      </p:sp>
      <p:pic>
        <p:nvPicPr>
          <p:cNvPr id="4" name="Рисунок 3"/>
          <p:cNvPicPr>
            <a:picLocks noChangeAspect="1"/>
          </p:cNvPicPr>
          <p:nvPr/>
        </p:nvPicPr>
        <p:blipFill rotWithShape="1">
          <a:blip r:embed="rId4">
            <a:extLst>
              <a:ext uri="{28A0092B-C50C-407E-A947-70E740481C1C}">
                <a14:useLocalDpi xmlns:a14="http://schemas.microsoft.com/office/drawing/2010/main" val="0"/>
              </a:ext>
            </a:extLst>
          </a:blip>
          <a:srcRect l="49610" t="49502" r="1"/>
          <a:stretch/>
        </p:blipFill>
        <p:spPr>
          <a:xfrm>
            <a:off x="8188525" y="4298799"/>
            <a:ext cx="3738539" cy="2279775"/>
          </a:xfrm>
          <a:prstGeom prst="rect">
            <a:avLst/>
          </a:prstGeom>
        </p:spPr>
      </p:pic>
      <p:grpSp>
        <p:nvGrpSpPr>
          <p:cNvPr id="10" name="Группа 9"/>
          <p:cNvGrpSpPr/>
          <p:nvPr/>
        </p:nvGrpSpPr>
        <p:grpSpPr>
          <a:xfrm>
            <a:off x="4380832" y="4266510"/>
            <a:ext cx="3708238" cy="2253546"/>
            <a:chOff x="5131383" y="4737737"/>
            <a:chExt cx="3092659" cy="1876223"/>
          </a:xfrm>
        </p:grpSpPr>
        <p:pic>
          <p:nvPicPr>
            <p:cNvPr id="9" name="Рисунок 8"/>
            <p:cNvPicPr>
              <a:picLocks noChangeAspect="1"/>
            </p:cNvPicPr>
            <p:nvPr/>
          </p:nvPicPr>
          <p:blipFill rotWithShape="1">
            <a:blip r:embed="rId5">
              <a:extLst>
                <a:ext uri="{28A0092B-C50C-407E-A947-70E740481C1C}">
                  <a14:useLocalDpi xmlns:a14="http://schemas.microsoft.com/office/drawing/2010/main" val="0"/>
                </a:ext>
              </a:extLst>
            </a:blip>
            <a:srcRect l="53153" t="49645"/>
            <a:stretch/>
          </p:blipFill>
          <p:spPr>
            <a:xfrm>
              <a:off x="5371529" y="4754283"/>
              <a:ext cx="2852513" cy="1859677"/>
            </a:xfrm>
            <a:prstGeom prst="rect">
              <a:avLst/>
            </a:prstGeom>
          </p:spPr>
        </p:pic>
        <p:pic>
          <p:nvPicPr>
            <p:cNvPr id="18" name="Рисунок 17"/>
            <p:cNvPicPr>
              <a:picLocks noChangeAspect="1"/>
            </p:cNvPicPr>
            <p:nvPr/>
          </p:nvPicPr>
          <p:blipFill rotWithShape="1">
            <a:blip r:embed="rId4">
              <a:extLst>
                <a:ext uri="{28A0092B-C50C-407E-A947-70E740481C1C}">
                  <a14:useLocalDpi xmlns:a14="http://schemas.microsoft.com/office/drawing/2010/main" val="0"/>
                </a:ext>
              </a:extLst>
            </a:blip>
            <a:srcRect l="49689" t="49502" r="46377"/>
            <a:stretch/>
          </p:blipFill>
          <p:spPr>
            <a:xfrm>
              <a:off x="5131383" y="4737737"/>
              <a:ext cx="240146" cy="1876223"/>
            </a:xfrm>
            <a:prstGeom prst="rect">
              <a:avLst/>
            </a:prstGeom>
          </p:spPr>
        </p:pic>
      </p:grpSp>
      <p:sp>
        <p:nvSpPr>
          <p:cNvPr id="19" name="TextBox 18"/>
          <p:cNvSpPr txBox="1"/>
          <p:nvPr/>
        </p:nvSpPr>
        <p:spPr>
          <a:xfrm>
            <a:off x="11758030" y="6101800"/>
            <a:ext cx="364202" cy="523220"/>
          </a:xfrm>
          <a:prstGeom prst="rect">
            <a:avLst/>
          </a:prstGeom>
          <a:noFill/>
        </p:spPr>
        <p:txBody>
          <a:bodyPr wrap="none" rtlCol="0">
            <a:spAutoFit/>
          </a:bodyPr>
          <a:lstStyle/>
          <a:p>
            <a:r>
              <a:rPr lang="en-US" sz="2800" b="1" dirty="0" smtClean="0">
                <a:solidFill>
                  <a:schemeClr val="accent6"/>
                </a:solidFill>
                <a:latin typeface="Times New Roman" panose="02020603050405020304" pitchFamily="18" charset="0"/>
                <a:cs typeface="Times New Roman" panose="02020603050405020304" pitchFamily="18" charset="0"/>
              </a:rPr>
              <a:t>6</a:t>
            </a:r>
            <a:endParaRPr lang="ru-RU" sz="2800" b="1"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11758030" y="6101800"/>
            <a:ext cx="415498" cy="646331"/>
          </a:xfrm>
          <a:prstGeom prst="rect">
            <a:avLst/>
          </a:prstGeom>
          <a:noFill/>
        </p:spPr>
        <p:txBody>
          <a:bodyPr wrap="none" rtlCol="0">
            <a:spAutoFit/>
          </a:bodyPr>
          <a:lstStyle/>
          <a:p>
            <a:r>
              <a:rPr lang="en-US" sz="3600" b="1" dirty="0">
                <a:solidFill>
                  <a:schemeClr val="accent6"/>
                </a:solidFill>
                <a:latin typeface="Times New Roman" panose="02020603050405020304" pitchFamily="18" charset="0"/>
                <a:cs typeface="Times New Roman" panose="02020603050405020304" pitchFamily="18" charset="0"/>
              </a:rPr>
              <a:t>7</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2" name="CustomShape 1"/>
          <p:cNvSpPr/>
          <p:nvPr/>
        </p:nvSpPr>
        <p:spPr>
          <a:xfrm>
            <a:off x="2423868" y="262618"/>
            <a:ext cx="8294760"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spc="-1" dirty="0" smtClean="0">
                <a:solidFill>
                  <a:srgbClr val="000000"/>
                </a:solidFill>
                <a:latin typeface="Times New Roman" panose="02020603050405020304" pitchFamily="18" charset="0"/>
                <a:ea typeface="Arial"/>
                <a:cs typeface="Times New Roman" panose="02020603050405020304" pitchFamily="18" charset="0"/>
              </a:rPr>
              <a:t>Structure of LiFePO</a:t>
            </a:r>
            <a:r>
              <a:rPr lang="en-US" sz="40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4000" spc="-1" dirty="0" smtClean="0">
                <a:solidFill>
                  <a:srgbClr val="000000"/>
                </a:solidFill>
                <a:latin typeface="Times New Roman" panose="02020603050405020304" pitchFamily="18" charset="0"/>
                <a:ea typeface="Arial"/>
                <a:cs typeface="Times New Roman" panose="02020603050405020304" pitchFamily="18" charset="0"/>
              </a:rPr>
              <a:t> and P vacancy</a:t>
            </a:r>
            <a:endParaRPr lang="en-US" sz="4000" b="0" strike="noStrike" spc="-1" baseline="-25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735444" y="2280117"/>
            <a:ext cx="2867276"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a:t>
            </a:r>
            <a:r>
              <a:rPr lang="en-US" sz="2400" dirty="0" smtClean="0">
                <a:latin typeface="Times New Roman" panose="02020603050405020304" pitchFamily="18" charset="0"/>
                <a:cs typeface="Times New Roman" panose="02020603050405020304" pitchFamily="18" charset="0"/>
              </a:rPr>
              <a:t>nit cell of LiFePO</a:t>
            </a:r>
            <a:r>
              <a:rPr lang="en-US" sz="2400" baseline="-25000" dirty="0" smtClean="0">
                <a:latin typeface="Times New Roman" panose="02020603050405020304" pitchFamily="18" charset="0"/>
                <a:cs typeface="Times New Roman" panose="02020603050405020304" pitchFamily="18" charset="0"/>
              </a:rPr>
              <a:t>4</a:t>
            </a:r>
            <a:r>
              <a:rPr lang="en-US" sz="2400" dirty="0" smtClean="0">
                <a:latin typeface="Times New Roman" panose="02020603050405020304" pitchFamily="18" charset="0"/>
                <a:cs typeface="Times New Roman" panose="02020603050405020304" pitchFamily="18" charset="0"/>
              </a:rPr>
              <a:t> in polyhedral representation → different nonequivalent positions of interstitial or substitutional </a:t>
            </a:r>
            <a:r>
              <a:rPr lang="en-US" sz="2400" dirty="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ydrogen defects</a:t>
            </a:r>
            <a:endParaRPr lang="ru-RU" sz="2400" dirty="0">
              <a:latin typeface="Times New Roman" panose="02020603050405020304" pitchFamily="18" charset="0"/>
              <a:cs typeface="Times New Roman" panose="02020603050405020304" pitchFamily="18" charset="0"/>
            </a:endParaRPr>
          </a:p>
        </p:txBody>
      </p:sp>
      <p:pic>
        <p:nvPicPr>
          <p:cNvPr id="3" name="unitcell_first_goo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9333" y="1555435"/>
            <a:ext cx="7544850" cy="4865685"/>
          </a:xfrm>
          <a:prstGeom prst="rect">
            <a:avLst/>
          </a:prstGeom>
        </p:spPr>
      </p:pic>
      <p:sp>
        <p:nvSpPr>
          <p:cNvPr id="6" name="Прямоугольник 5"/>
          <p:cNvSpPr/>
          <p:nvPr/>
        </p:nvSpPr>
        <p:spPr>
          <a:xfrm>
            <a:off x="4130515" y="909226"/>
            <a:ext cx="4881465" cy="461665"/>
          </a:xfrm>
          <a:prstGeom prst="rect">
            <a:avLst/>
          </a:prstGeom>
        </p:spPr>
        <p:txBody>
          <a:bodyPr wrap="none">
            <a:spAutoFit/>
          </a:bodyPr>
          <a:lstStyle/>
          <a:p>
            <a:r>
              <a:rPr lang="en-US" sz="2400" dirty="0" smtClean="0">
                <a:latin typeface="Times New Roman" panose="02020603050405020304" pitchFamily="18" charset="0"/>
                <a:cs typeface="Times New Roman" panose="02020603050405020304" pitchFamily="18" charset="0"/>
              </a:rPr>
              <a:t>(hydrogen goes into tetrahedral voids)</a:t>
            </a:r>
            <a:endParaRPr lang="ru-RU" sz="2400" dirty="0"/>
          </a:p>
        </p:txBody>
      </p:sp>
    </p:spTree>
    <p:extLst>
      <p:ext uri="{BB962C8B-B14F-4D97-AF65-F5344CB8AC3E}">
        <p14:creationId xmlns:p14="http://schemas.microsoft.com/office/powerpoint/2010/main" val="3851660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3"/>
                                        </p:tgtEl>
                                      </p:cBhvr>
                                    </p:cmd>
                                  </p:childTnLst>
                                </p:cTn>
                              </p:par>
                            </p:childTnLst>
                          </p:cTn>
                        </p:par>
                      </p:childTnLst>
                    </p:cTn>
                  </p:par>
                </p:childTnLst>
              </p:cTn>
              <p:nextCondLst>
                <p:cond evt="onClick" delay="0">
                  <p:tgtEl>
                    <p:spTgt spid="3"/>
                  </p:tgtEl>
                </p:cond>
              </p:nextCondLst>
            </p:seq>
            <p:video>
              <p:cMediaNode vol="80000">
                <p:cTn id="8"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Box 26"/>
          <p:cNvSpPr txBox="1"/>
          <p:nvPr/>
        </p:nvSpPr>
        <p:spPr>
          <a:xfrm>
            <a:off x="11758030" y="6101800"/>
            <a:ext cx="364202" cy="523220"/>
          </a:xfrm>
          <a:prstGeom prst="rect">
            <a:avLst/>
          </a:prstGeom>
          <a:noFill/>
        </p:spPr>
        <p:txBody>
          <a:bodyPr wrap="none" rtlCol="0">
            <a:spAutoFit/>
          </a:bodyPr>
          <a:lstStyle/>
          <a:p>
            <a:r>
              <a:rPr lang="en-US" sz="2800" b="1" dirty="0">
                <a:solidFill>
                  <a:schemeClr val="accent6"/>
                </a:solidFill>
                <a:latin typeface="Times New Roman" panose="02020603050405020304" pitchFamily="18" charset="0"/>
                <a:cs typeface="Times New Roman" panose="02020603050405020304" pitchFamily="18" charset="0"/>
              </a:rPr>
              <a:t>8</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2" name="CustomShape 1"/>
          <p:cNvSpPr/>
          <p:nvPr/>
        </p:nvSpPr>
        <p:spPr>
          <a:xfrm>
            <a:off x="2783358" y="58798"/>
            <a:ext cx="6829874" cy="7624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spc="-1" dirty="0" smtClean="0">
                <a:latin typeface="Times New Roman" panose="02020603050405020304" pitchFamily="18" charset="0"/>
                <a:ea typeface="Arial"/>
                <a:cs typeface="Times New Roman" panose="02020603050405020304" pitchFamily="18" charset="0"/>
              </a:rPr>
              <a:t>Types of OH defects </a:t>
            </a:r>
            <a:r>
              <a:rPr lang="en-US" sz="4000" spc="-1" dirty="0">
                <a:latin typeface="Times New Roman" panose="02020603050405020304" pitchFamily="18" charset="0"/>
                <a:ea typeface="Arial"/>
                <a:cs typeface="Times New Roman" panose="02020603050405020304" pitchFamily="18" charset="0"/>
              </a:rPr>
              <a:t>in </a:t>
            </a:r>
            <a:r>
              <a:rPr lang="en-US" sz="4000" spc="-1" dirty="0" smtClean="0">
                <a:latin typeface="Times New Roman" panose="02020603050405020304" pitchFamily="18" charset="0"/>
                <a:ea typeface="Arial"/>
                <a:cs typeface="Times New Roman" panose="02020603050405020304" pitchFamily="18" charset="0"/>
              </a:rPr>
              <a:t>LiFePO</a:t>
            </a:r>
            <a:r>
              <a:rPr lang="en-US" sz="4000" spc="-1" baseline="-25000" dirty="0" smtClean="0">
                <a:latin typeface="Times New Roman" panose="02020603050405020304" pitchFamily="18" charset="0"/>
                <a:ea typeface="Arial"/>
                <a:cs typeface="Times New Roman" panose="02020603050405020304" pitchFamily="18" charset="0"/>
              </a:rPr>
              <a:t>4</a:t>
            </a:r>
            <a:endParaRPr lang="en-US" sz="4000" b="0" strike="noStrike" spc="-1" baseline="-250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3">
            <a:extLst>
              <a:ext uri="{28A0092B-C50C-407E-A947-70E740481C1C}">
                <a14:useLocalDpi xmlns:a14="http://schemas.microsoft.com/office/drawing/2010/main" val="0"/>
              </a:ext>
            </a:extLst>
          </a:blip>
          <a:srcRect l="22940" t="26000" r="16942" b="27700"/>
          <a:stretch/>
        </p:blipFill>
        <p:spPr>
          <a:xfrm>
            <a:off x="787711" y="4746819"/>
            <a:ext cx="2704378" cy="1726739"/>
          </a:xfrm>
          <a:prstGeom prst="rect">
            <a:avLst/>
          </a:prstGeom>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64097"/>
            <a:ext cx="3758799" cy="2371788"/>
          </a:xfrm>
          <a:prstGeom prst="rect">
            <a:avLst/>
          </a:prstGeom>
        </p:spPr>
      </p:pic>
      <p:pic>
        <p:nvPicPr>
          <p:cNvPr id="5" name="Рисунок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9746" y="1896647"/>
            <a:ext cx="3243666" cy="2318906"/>
          </a:xfrm>
          <a:prstGeom prst="rect">
            <a:avLst/>
          </a:prstGeom>
        </p:spPr>
      </p:pic>
      <p:sp>
        <p:nvSpPr>
          <p:cNvPr id="23" name="TextBox 22"/>
          <p:cNvSpPr txBox="1"/>
          <p:nvPr/>
        </p:nvSpPr>
        <p:spPr>
          <a:xfrm flipH="1">
            <a:off x="3645308" y="5040983"/>
            <a:ext cx="4082166"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More stable from:</a:t>
            </a:r>
          </a:p>
          <a:p>
            <a:pPr marL="342900" indent="-342900">
              <a:buFont typeface="Wingdings" panose="05000000000000000000" pitchFamily="2" charset="2"/>
              <a:buChar char="ü"/>
            </a:pPr>
            <a:r>
              <a:rPr lang="en-US" sz="2000" dirty="0" err="1" smtClean="0">
                <a:latin typeface="Times New Roman" panose="02020603050405020304" pitchFamily="18" charset="0"/>
                <a:cs typeface="Times New Roman" panose="02020603050405020304" pitchFamily="18" charset="0"/>
              </a:rPr>
              <a:t>Mössbauer</a:t>
            </a:r>
            <a:r>
              <a:rPr lang="en-US" sz="2000" dirty="0" smtClean="0">
                <a:latin typeface="Times New Roman" panose="02020603050405020304" pitchFamily="18" charset="0"/>
                <a:cs typeface="Times New Roman" panose="02020603050405020304" pitchFamily="18" charset="0"/>
              </a:rPr>
              <a:t> analysis</a:t>
            </a:r>
          </a:p>
          <a:p>
            <a:pPr marL="342900" indent="-342900">
              <a:buFont typeface="Wingdings" panose="05000000000000000000" pitchFamily="2" charset="2"/>
              <a:buChar char="ü"/>
            </a:pPr>
            <a:r>
              <a:rPr lang="en-US" sz="2000" dirty="0" smtClean="0">
                <a:latin typeface="Times New Roman" panose="02020603050405020304" pitchFamily="18" charset="0"/>
                <a:cs typeface="Times New Roman" panose="02020603050405020304" pitchFamily="18" charset="0"/>
              </a:rPr>
              <a:t>Comparison with other defects</a:t>
            </a:r>
          </a:p>
          <a:p>
            <a:pPr marL="342900" indent="-342900">
              <a:buFont typeface="Wingdings" panose="05000000000000000000" pitchFamily="2" charset="2"/>
              <a:buChar char="ü"/>
            </a:pPr>
            <a:r>
              <a:rPr lang="en-US" sz="2000" dirty="0" smtClean="0">
                <a:latin typeface="Times New Roman" panose="02020603050405020304" pitchFamily="18" charset="0"/>
                <a:cs typeface="Times New Roman" panose="02020603050405020304" pitchFamily="18" charset="0"/>
              </a:rPr>
              <a:t>Comparison with </a:t>
            </a:r>
            <a:r>
              <a:rPr lang="en-US" sz="2000" spc="-1" dirty="0" smtClean="0">
                <a:solidFill>
                  <a:srgbClr val="000000"/>
                </a:solidFill>
                <a:latin typeface="Times New Roman" panose="02020603050405020304" pitchFamily="18" charset="0"/>
                <a:ea typeface="Arial"/>
                <a:cs typeface="Times New Roman" panose="02020603050405020304" pitchFamily="18" charset="0"/>
              </a:rPr>
              <a:t>PO</a:t>
            </a:r>
            <a:r>
              <a:rPr lang="en-US" sz="20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000" spc="-1" dirty="0" smtClean="0">
                <a:solidFill>
                  <a:srgbClr val="000000"/>
                </a:solidFill>
                <a:latin typeface="Times New Roman" panose="02020603050405020304" pitchFamily="18" charset="0"/>
                <a:ea typeface="Arial"/>
                <a:cs typeface="Times New Roman" panose="02020603050405020304" pitchFamily="18" charset="0"/>
              </a:rPr>
              <a:t>/O</a:t>
            </a:r>
            <a:r>
              <a:rPr lang="en-US" sz="2000" spc="-1" baseline="-25000" dirty="0" smtClean="0">
                <a:solidFill>
                  <a:srgbClr val="000000"/>
                </a:solidFill>
                <a:latin typeface="Times New Roman" panose="02020603050405020304" pitchFamily="18" charset="0"/>
                <a:ea typeface="Arial"/>
                <a:cs typeface="Times New Roman" panose="02020603050405020304" pitchFamily="18" charset="0"/>
              </a:rPr>
              <a:t>x</a:t>
            </a:r>
            <a:r>
              <a:rPr lang="en-US" sz="2000" spc="-1" dirty="0" smtClean="0">
                <a:solidFill>
                  <a:srgbClr val="000000"/>
                </a:solidFill>
                <a:latin typeface="Times New Roman" panose="02020603050405020304" pitchFamily="18" charset="0"/>
                <a:ea typeface="Arial"/>
                <a:cs typeface="Times New Roman" panose="02020603050405020304" pitchFamily="18" charset="0"/>
              </a:rPr>
              <a:t>H</a:t>
            </a:r>
            <a:r>
              <a:rPr lang="en-US" sz="2000"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000" spc="-1" dirty="0" smtClean="0">
                <a:solidFill>
                  <a:srgbClr val="000000"/>
                </a:solidFill>
                <a:latin typeface="Times New Roman" panose="02020603050405020304" pitchFamily="18" charset="0"/>
                <a:ea typeface="Arial"/>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(x&lt;4</a:t>
            </a:r>
            <a:r>
              <a:rPr lang="en-US" sz="2000" dirty="0">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sz="2000" dirty="0" smtClean="0">
              <a:latin typeface="Times New Roman" panose="02020603050405020304" pitchFamily="18" charset="0"/>
              <a:cs typeface="Times New Roman" panose="02020603050405020304" pitchFamily="18" charset="0"/>
            </a:endParaRPr>
          </a:p>
        </p:txBody>
      </p:sp>
      <p:sp>
        <p:nvSpPr>
          <p:cNvPr id="15" name="TextBox 14"/>
          <p:cNvSpPr txBox="1"/>
          <p:nvPr/>
        </p:nvSpPr>
        <p:spPr>
          <a:xfrm>
            <a:off x="1174098" y="4250354"/>
            <a:ext cx="1931747"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P vacancy site</a:t>
            </a:r>
            <a:endParaRPr lang="ru-RU" sz="24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634492" y="1065650"/>
            <a:ext cx="2198038" cy="830997"/>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Interstitial H in </a:t>
            </a:r>
          </a:p>
          <a:p>
            <a:r>
              <a:rPr lang="en-US" sz="2400" dirty="0" smtClean="0">
                <a:latin typeface="Times New Roman" panose="02020603050405020304" pitchFamily="18" charset="0"/>
                <a:cs typeface="Times New Roman" panose="02020603050405020304" pitchFamily="18" charset="0"/>
              </a:rPr>
              <a:t>tetrahedral void </a:t>
            </a:r>
            <a:endParaRPr lang="ru-RU" sz="24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393291" y="1075395"/>
            <a:ext cx="2138727" cy="830997"/>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Interstitial H in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octahedral </a:t>
            </a:r>
            <a:r>
              <a:rPr lang="en-US" sz="2400" dirty="0" smtClean="0">
                <a:latin typeface="Times New Roman" panose="02020603050405020304" pitchFamily="18" charset="0"/>
                <a:cs typeface="Times New Roman" panose="02020603050405020304" pitchFamily="18" charset="0"/>
              </a:rPr>
              <a:t>void</a:t>
            </a:r>
            <a:endParaRPr lang="ru-RU"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flipH="1">
            <a:off x="3645308" y="4241989"/>
            <a:ext cx="3273567" cy="400110"/>
          </a:xfrm>
          <a:prstGeom prst="rect">
            <a:avLst/>
          </a:prstGeom>
          <a:noFill/>
        </p:spPr>
        <p:txBody>
          <a:bodyPr wrap="square" rtlCol="0">
            <a:spAutoFit/>
          </a:bodyPr>
          <a:lstStyle/>
          <a:p>
            <a:r>
              <a:rPr lang="en-US" sz="2000" u="sng" spc="-1" dirty="0" smtClean="0">
                <a:solidFill>
                  <a:srgbClr val="000000"/>
                </a:solidFill>
                <a:latin typeface="Times New Roman" panose="02020603050405020304" pitchFamily="18" charset="0"/>
                <a:ea typeface="Arial"/>
                <a:cs typeface="Times New Roman" panose="02020603050405020304" pitchFamily="18" charset="0"/>
              </a:rPr>
              <a:t>Li(</a:t>
            </a:r>
            <a:r>
              <a:rPr lang="en-US" sz="2000" u="sng" spc="-1" dirty="0" err="1" smtClean="0">
                <a:solidFill>
                  <a:srgbClr val="000000"/>
                </a:solidFill>
                <a:latin typeface="Times New Roman" panose="02020603050405020304" pitchFamily="18" charset="0"/>
                <a:ea typeface="Arial"/>
                <a:cs typeface="Times New Roman" panose="02020603050405020304" pitchFamily="18" charset="0"/>
              </a:rPr>
              <a:t>Fe,Mn</a:t>
            </a:r>
            <a:r>
              <a:rPr lang="en-US" sz="2000" u="sng" spc="-1" dirty="0" smtClean="0">
                <a:solidFill>
                  <a:srgbClr val="000000"/>
                </a:solidFill>
                <a:latin typeface="Times New Roman" panose="02020603050405020304" pitchFamily="18" charset="0"/>
                <a:ea typeface="Arial"/>
                <a:cs typeface="Times New Roman" panose="02020603050405020304" pitchFamily="18" charset="0"/>
              </a:rPr>
              <a:t>)PO</a:t>
            </a:r>
            <a:r>
              <a:rPr lang="en-US" sz="2000" u="sng"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000" u="sng" spc="-1" dirty="0" smtClean="0">
                <a:solidFill>
                  <a:srgbClr val="000000"/>
                </a:solidFill>
                <a:latin typeface="Times New Roman" panose="02020603050405020304" pitchFamily="18" charset="0"/>
                <a:ea typeface="Arial"/>
                <a:cs typeface="Times New Roman" panose="02020603050405020304" pitchFamily="18" charset="0"/>
              </a:rPr>
              <a:t> </a:t>
            </a:r>
            <a:r>
              <a:rPr lang="en-US" sz="2000" u="sng" spc="-1" dirty="0">
                <a:solidFill>
                  <a:srgbClr val="000000"/>
                </a:solidFill>
                <a:latin typeface="Times New Roman" panose="02020603050405020304" pitchFamily="18" charset="0"/>
                <a:ea typeface="Arial"/>
                <a:cs typeface="Times New Roman" panose="02020603050405020304" pitchFamily="18" charset="0"/>
              </a:rPr>
              <a:t>with </a:t>
            </a:r>
            <a:r>
              <a:rPr lang="en-US" sz="2000" u="sng" dirty="0">
                <a:latin typeface="Times New Roman" panose="02020603050405020304" pitchFamily="18" charset="0"/>
                <a:cs typeface="Times New Roman" panose="02020603050405020304" pitchFamily="18" charset="0"/>
              </a:rPr>
              <a:t>25% </a:t>
            </a:r>
            <a:r>
              <a:rPr lang="en-US" sz="2000" u="sng" dirty="0" smtClean="0">
                <a:latin typeface="Times New Roman" panose="02020603050405020304" pitchFamily="18" charset="0"/>
                <a:cs typeface="Times New Roman" panose="02020603050405020304" pitchFamily="18" charset="0"/>
              </a:rPr>
              <a:t>OH</a:t>
            </a:r>
            <a:endParaRPr lang="en-US" sz="2000" u="sng" dirty="0">
              <a:latin typeface="Times New Roman" panose="02020603050405020304" pitchFamily="18" charset="0"/>
              <a:cs typeface="Times New Roman" panose="02020603050405020304" pitchFamily="18" charset="0"/>
            </a:endParaRPr>
          </a:p>
        </p:txBody>
      </p:sp>
      <p:pic>
        <p:nvPicPr>
          <p:cNvPr id="7" name="Рисунок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3107" y="4296857"/>
            <a:ext cx="3444934" cy="2096436"/>
          </a:xfrm>
          <a:prstGeom prst="rect">
            <a:avLst/>
          </a:prstGeom>
        </p:spPr>
      </p:pic>
      <p:pic>
        <p:nvPicPr>
          <p:cNvPr id="8" name="Рисунок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53058" y="1707298"/>
            <a:ext cx="3864630" cy="2017023"/>
          </a:xfrm>
          <a:prstGeom prst="rect">
            <a:avLst/>
          </a:prstGeom>
        </p:spPr>
      </p:pic>
      <p:sp>
        <p:nvSpPr>
          <p:cNvPr id="21" name="TextBox 20"/>
          <p:cNvSpPr txBox="1"/>
          <p:nvPr/>
        </p:nvSpPr>
        <p:spPr>
          <a:xfrm>
            <a:off x="8443281" y="1345306"/>
            <a:ext cx="3038011"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Substitution of Li by H</a:t>
            </a:r>
            <a:endParaRPr lang="ru-RU" sz="24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8429562" y="3995554"/>
            <a:ext cx="3227165"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Substitution of Fe by 2H</a:t>
            </a:r>
            <a:endParaRPr lang="ru-RU" sz="2400" dirty="0">
              <a:latin typeface="Times New Roman" panose="02020603050405020304" pitchFamily="18" charset="0"/>
              <a:cs typeface="Times New Roman" panose="02020603050405020304" pitchFamily="18" charset="0"/>
            </a:endParaRPr>
          </a:p>
        </p:txBody>
      </p:sp>
      <p:sp>
        <p:nvSpPr>
          <p:cNvPr id="9" name="Прямоугольник 8"/>
          <p:cNvSpPr/>
          <p:nvPr/>
        </p:nvSpPr>
        <p:spPr>
          <a:xfrm>
            <a:off x="634492" y="4215553"/>
            <a:ext cx="6939763" cy="2409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5927327" y="1838481"/>
            <a:ext cx="997389" cy="400110"/>
          </a:xfrm>
          <a:prstGeom prst="rect">
            <a:avLst/>
          </a:prstGeom>
        </p:spPr>
        <p:txBody>
          <a:bodyPr wrap="none">
            <a:spAutoFit/>
          </a:bodyPr>
          <a:lstStyle/>
          <a:p>
            <a:r>
              <a:rPr lang="en-US" sz="2000" b="1" dirty="0" smtClean="0">
                <a:latin typeface="Times New Roman" panose="02020603050405020304" pitchFamily="18" charset="0"/>
                <a:cs typeface="Times New Roman" panose="02020603050405020304" pitchFamily="18" charset="0"/>
              </a:rPr>
              <a:t>2.96 eV</a:t>
            </a:r>
            <a:endParaRPr lang="ru-RU" sz="2000" b="1" dirty="0"/>
          </a:p>
        </p:txBody>
      </p:sp>
      <p:sp>
        <p:nvSpPr>
          <p:cNvPr id="19" name="Прямоугольник 18"/>
          <p:cNvSpPr/>
          <p:nvPr/>
        </p:nvSpPr>
        <p:spPr>
          <a:xfrm>
            <a:off x="2832082" y="1806971"/>
            <a:ext cx="997389" cy="400110"/>
          </a:xfrm>
          <a:prstGeom prst="rect">
            <a:avLst/>
          </a:prstGeom>
        </p:spPr>
        <p:txBody>
          <a:bodyPr wrap="none">
            <a:spAutoFit/>
          </a:bodyPr>
          <a:lstStyle/>
          <a:p>
            <a:r>
              <a:rPr lang="en-US" sz="2000" b="1" dirty="0" smtClean="0">
                <a:latin typeface="Times New Roman" panose="02020603050405020304" pitchFamily="18" charset="0"/>
                <a:cs typeface="Times New Roman" panose="02020603050405020304" pitchFamily="18" charset="0"/>
              </a:rPr>
              <a:t>2.76 eV</a:t>
            </a:r>
            <a:endParaRPr lang="ru-RU" sz="2000" b="1" dirty="0"/>
          </a:p>
        </p:txBody>
      </p:sp>
      <p:sp>
        <p:nvSpPr>
          <p:cNvPr id="20" name="Прямоугольник 19"/>
          <p:cNvSpPr/>
          <p:nvPr/>
        </p:nvSpPr>
        <p:spPr>
          <a:xfrm>
            <a:off x="11019346" y="1693129"/>
            <a:ext cx="997389" cy="400110"/>
          </a:xfrm>
          <a:prstGeom prst="rect">
            <a:avLst/>
          </a:prstGeom>
        </p:spPr>
        <p:txBody>
          <a:bodyPr wrap="none">
            <a:spAutoFit/>
          </a:bodyPr>
          <a:lstStyle/>
          <a:p>
            <a:r>
              <a:rPr lang="en-US" sz="2000" b="1" dirty="0" smtClean="0">
                <a:latin typeface="Times New Roman" panose="02020603050405020304" pitchFamily="18" charset="0"/>
                <a:cs typeface="Times New Roman" panose="02020603050405020304" pitchFamily="18" charset="0"/>
              </a:rPr>
              <a:t>0.89 eV</a:t>
            </a:r>
            <a:endParaRPr lang="ru-RU" sz="2000" b="1" dirty="0"/>
          </a:p>
        </p:txBody>
      </p:sp>
      <p:sp>
        <p:nvSpPr>
          <p:cNvPr id="24" name="Прямоугольник 23"/>
          <p:cNvSpPr/>
          <p:nvPr/>
        </p:nvSpPr>
        <p:spPr>
          <a:xfrm>
            <a:off x="11125808" y="4358412"/>
            <a:ext cx="997389" cy="400110"/>
          </a:xfrm>
          <a:prstGeom prst="rect">
            <a:avLst/>
          </a:prstGeom>
        </p:spPr>
        <p:txBody>
          <a:bodyPr wrap="none">
            <a:spAutoFit/>
          </a:bodyPr>
          <a:lstStyle/>
          <a:p>
            <a:r>
              <a:rPr lang="en-US" sz="2000" b="1" dirty="0" smtClean="0">
                <a:latin typeface="Times New Roman" panose="02020603050405020304" pitchFamily="18" charset="0"/>
                <a:cs typeface="Times New Roman" panose="02020603050405020304" pitchFamily="18" charset="0"/>
              </a:rPr>
              <a:t>0.88 eV</a:t>
            </a:r>
            <a:endParaRPr lang="ru-RU" sz="2000" b="1" dirty="0"/>
          </a:p>
        </p:txBody>
      </p:sp>
      <p:sp>
        <p:nvSpPr>
          <p:cNvPr id="25" name="Прямоугольник 24"/>
          <p:cNvSpPr/>
          <p:nvPr/>
        </p:nvSpPr>
        <p:spPr>
          <a:xfrm>
            <a:off x="4104373" y="4667162"/>
            <a:ext cx="3053284" cy="400110"/>
          </a:xfrm>
          <a:prstGeom prst="rect">
            <a:avLst/>
          </a:prstGeom>
        </p:spPr>
        <p:txBody>
          <a:bodyPr wrap="square">
            <a:spAutoFit/>
          </a:bodyPr>
          <a:lstStyle/>
          <a:p>
            <a:r>
              <a:rPr lang="en-US" sz="2000" b="1" spc="-1" dirty="0">
                <a:solidFill>
                  <a:srgbClr val="000000"/>
                </a:solidFill>
                <a:latin typeface="Times New Roman" panose="02020603050405020304" pitchFamily="18" charset="0"/>
                <a:ea typeface="Arial"/>
                <a:cs typeface="Times New Roman" panose="02020603050405020304" pitchFamily="18" charset="0"/>
              </a:rPr>
              <a:t>PO</a:t>
            </a:r>
            <a:r>
              <a:rPr lang="en-US" sz="2000" b="1" spc="-1" baseline="-25000" dirty="0">
                <a:solidFill>
                  <a:srgbClr val="000000"/>
                </a:solidFill>
                <a:latin typeface="Times New Roman" panose="02020603050405020304" pitchFamily="18" charset="0"/>
                <a:ea typeface="Arial"/>
                <a:cs typeface="Times New Roman" panose="02020603050405020304" pitchFamily="18" charset="0"/>
              </a:rPr>
              <a:t>4</a:t>
            </a:r>
            <a:r>
              <a:rPr lang="ru-RU" sz="2000" b="1" spc="-1" dirty="0">
                <a:solidFill>
                  <a:srgbClr val="000000"/>
                </a:solidFill>
                <a:latin typeface="Times New Roman" panose="02020603050405020304" pitchFamily="18" charset="0"/>
                <a:ea typeface="Arial"/>
                <a:cs typeface="Times New Roman" panose="02020603050405020304" pitchFamily="18" charset="0"/>
              </a:rPr>
              <a:t>/(</a:t>
            </a:r>
            <a:r>
              <a:rPr lang="en-US" sz="2000" b="1" spc="-1" dirty="0">
                <a:solidFill>
                  <a:srgbClr val="000000"/>
                </a:solidFill>
                <a:latin typeface="Times New Roman" panose="02020603050405020304" pitchFamily="18" charset="0"/>
                <a:ea typeface="Arial"/>
                <a:cs typeface="Times New Roman" panose="02020603050405020304" pitchFamily="18" charset="0"/>
              </a:rPr>
              <a:t>OH</a:t>
            </a:r>
            <a:r>
              <a:rPr lang="ru-RU" sz="2000" b="1" spc="-1" dirty="0">
                <a:solidFill>
                  <a:srgbClr val="000000"/>
                </a:solidFill>
                <a:latin typeface="Times New Roman" panose="02020603050405020304" pitchFamily="18" charset="0"/>
                <a:ea typeface="Arial"/>
                <a:cs typeface="Times New Roman" panose="02020603050405020304" pitchFamily="18" charset="0"/>
              </a:rPr>
              <a:t>)</a:t>
            </a:r>
            <a:r>
              <a:rPr lang="en-US" sz="2000" b="1" spc="-1" baseline="-25000" dirty="0">
                <a:solidFill>
                  <a:srgbClr val="000000"/>
                </a:solidFill>
                <a:latin typeface="Times New Roman" panose="02020603050405020304" pitchFamily="18" charset="0"/>
                <a:ea typeface="Arial"/>
                <a:cs typeface="Times New Roman" panose="02020603050405020304" pitchFamily="18" charset="0"/>
              </a:rPr>
              <a:t> </a:t>
            </a:r>
            <a:r>
              <a:rPr lang="en-US" sz="2000" b="1" spc="-1" baseline="-25000" dirty="0" smtClean="0">
                <a:solidFill>
                  <a:srgbClr val="000000"/>
                </a:solidFill>
                <a:latin typeface="Times New Roman" panose="02020603050405020304" pitchFamily="18" charset="0"/>
                <a:ea typeface="Arial"/>
                <a:cs typeface="Times New Roman" panose="02020603050405020304" pitchFamily="18" charset="0"/>
              </a:rPr>
              <a:t>4</a:t>
            </a:r>
            <a:r>
              <a:rPr lang="en-US" sz="2000" b="1" dirty="0" smtClean="0">
                <a:latin typeface="Times New Roman" panose="02020603050405020304" pitchFamily="18" charset="0"/>
                <a:cs typeface="Times New Roman" panose="02020603050405020304" pitchFamily="18" charset="0"/>
              </a:rPr>
              <a:t> 0.53 </a:t>
            </a:r>
            <a:r>
              <a:rPr lang="en-US" sz="2000" b="1" dirty="0" smtClean="0">
                <a:latin typeface="Times New Roman" panose="02020603050405020304" pitchFamily="18" charset="0"/>
                <a:cs typeface="Times New Roman" panose="02020603050405020304" pitchFamily="18" charset="0"/>
              </a:rPr>
              <a:t>eV</a:t>
            </a:r>
            <a:endParaRPr lang="ru-RU" sz="2000" b="1" dirty="0"/>
          </a:p>
        </p:txBody>
      </p:sp>
    </p:spTree>
    <p:extLst>
      <p:ext uri="{BB962C8B-B14F-4D97-AF65-F5344CB8AC3E}">
        <p14:creationId xmlns:p14="http://schemas.microsoft.com/office/powerpoint/2010/main" val="268340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P spid="17" grpId="0"/>
      <p:bldP spid="18" grpId="0"/>
      <p:bldP spid="12" grpId="0"/>
      <p:bldP spid="21" grpId="0"/>
      <p:bldP spid="22" grpId="0"/>
      <p:bldP spid="9" grpId="0" animBg="1"/>
      <p:bldP spid="6" grpId="0"/>
      <p:bldP spid="19" grpId="0"/>
      <p:bldP spid="20"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10089518" y="0"/>
            <a:ext cx="2095440" cy="240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p:cNvSpPr txBox="1"/>
          <p:nvPr/>
        </p:nvSpPr>
        <p:spPr>
          <a:xfrm>
            <a:off x="11758030" y="6101800"/>
            <a:ext cx="415498" cy="646331"/>
          </a:xfrm>
          <a:prstGeom prst="rect">
            <a:avLst/>
          </a:prstGeom>
          <a:noFill/>
        </p:spPr>
        <p:txBody>
          <a:bodyPr wrap="none" rtlCol="0">
            <a:spAutoFit/>
          </a:bodyPr>
          <a:lstStyle/>
          <a:p>
            <a:r>
              <a:rPr lang="en-US" sz="3600" b="1" dirty="0">
                <a:solidFill>
                  <a:schemeClr val="accent6"/>
                </a:solidFill>
                <a:latin typeface="Times New Roman" panose="02020603050405020304" pitchFamily="18" charset="0"/>
                <a:cs typeface="Times New Roman" panose="02020603050405020304" pitchFamily="18" charset="0"/>
              </a:rPr>
              <a:t>9</a:t>
            </a:r>
            <a:endParaRPr lang="ru-RU" sz="2800" b="1" dirty="0">
              <a:solidFill>
                <a:schemeClr val="accent6"/>
              </a:solidFill>
              <a:latin typeface="Times New Roman" panose="02020603050405020304" pitchFamily="18" charset="0"/>
              <a:cs typeface="Times New Roman" panose="02020603050405020304" pitchFamily="18" charset="0"/>
            </a:endParaRPr>
          </a:p>
        </p:txBody>
      </p:sp>
      <p:sp>
        <p:nvSpPr>
          <p:cNvPr id="2" name="CustomShape 1"/>
          <p:cNvSpPr/>
          <p:nvPr/>
        </p:nvSpPr>
        <p:spPr>
          <a:xfrm>
            <a:off x="1940216" y="119227"/>
            <a:ext cx="8734887" cy="5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spc="-1" dirty="0" smtClean="0">
                <a:solidFill>
                  <a:srgbClr val="000000"/>
                </a:solidFill>
                <a:latin typeface="Times New Roman" panose="02020603050405020304" pitchFamily="18" charset="0"/>
                <a:ea typeface="Arial"/>
                <a:cs typeface="Times New Roman" panose="02020603050405020304" pitchFamily="18" charset="0"/>
              </a:rPr>
              <a:t>Structure of OH defects in Li(</a:t>
            </a:r>
            <a:r>
              <a:rPr lang="en-US" sz="4000" spc="-1" dirty="0" err="1" smtClean="0">
                <a:solidFill>
                  <a:srgbClr val="000000"/>
                </a:solidFill>
                <a:latin typeface="Times New Roman" panose="02020603050405020304" pitchFamily="18" charset="0"/>
                <a:ea typeface="Arial"/>
                <a:cs typeface="Times New Roman" panose="02020603050405020304" pitchFamily="18" charset="0"/>
              </a:rPr>
              <a:t>Fe,Mn</a:t>
            </a:r>
            <a:r>
              <a:rPr lang="en-US" sz="4000" spc="-1" dirty="0" smtClean="0">
                <a:solidFill>
                  <a:srgbClr val="000000"/>
                </a:solidFill>
                <a:latin typeface="Times New Roman" panose="02020603050405020304" pitchFamily="18" charset="0"/>
                <a:ea typeface="Arial"/>
                <a:cs typeface="Times New Roman" panose="02020603050405020304" pitchFamily="18" charset="0"/>
              </a:rPr>
              <a:t>)PO</a:t>
            </a:r>
            <a:r>
              <a:rPr lang="en-US" sz="4000" spc="-1" baseline="-25000" dirty="0" smtClean="0">
                <a:solidFill>
                  <a:srgbClr val="000000"/>
                </a:solidFill>
                <a:latin typeface="Times New Roman" panose="02020603050405020304" pitchFamily="18" charset="0"/>
                <a:ea typeface="Arial"/>
                <a:cs typeface="Times New Roman" panose="02020603050405020304" pitchFamily="18" charset="0"/>
              </a:rPr>
              <a:t>4</a:t>
            </a:r>
            <a:endParaRPr lang="en-US" sz="4000" b="0" strike="noStrike" spc="-1" baseline="-25000" dirty="0">
              <a:latin typeface="Times New Roman" panose="02020603050405020304" pitchFamily="18" charset="0"/>
              <a:cs typeface="Times New Roman" panose="02020603050405020304" pitchFamily="18" charset="0"/>
            </a:endParaRPr>
          </a:p>
        </p:txBody>
      </p:sp>
      <p:pic>
        <p:nvPicPr>
          <p:cNvPr id="5" name="PES_secon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2602" y="1200727"/>
            <a:ext cx="8409571" cy="5150802"/>
          </a:xfrm>
          <a:prstGeom prst="rect">
            <a:avLst/>
          </a:prstGeom>
        </p:spPr>
      </p:pic>
      <p:grpSp>
        <p:nvGrpSpPr>
          <p:cNvPr id="3" name="Группа 2"/>
          <p:cNvGrpSpPr/>
          <p:nvPr/>
        </p:nvGrpSpPr>
        <p:grpSpPr>
          <a:xfrm>
            <a:off x="9774558" y="1350356"/>
            <a:ext cx="607060" cy="4907280"/>
            <a:chOff x="10325100" y="1544320"/>
            <a:chExt cx="607060" cy="4907280"/>
          </a:xfrm>
        </p:grpSpPr>
        <p:cxnSp>
          <p:nvCxnSpPr>
            <p:cNvPr id="8" name="Прямая со стрелкой 7"/>
            <p:cNvCxnSpPr/>
            <p:nvPr/>
          </p:nvCxnSpPr>
          <p:spPr>
            <a:xfrm flipH="1" flipV="1">
              <a:off x="10657840" y="1544320"/>
              <a:ext cx="17263" cy="490728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 name="Рисунок 5"/>
            <p:cNvPicPr>
              <a:picLocks noChangeAspect="1"/>
            </p:cNvPicPr>
            <p:nvPr/>
          </p:nvPicPr>
          <p:blipFill rotWithShape="1">
            <a:blip r:embed="rId6"/>
            <a:srcRect t="8512" r="2116" b="10396"/>
            <a:stretch/>
          </p:blipFill>
          <p:spPr>
            <a:xfrm>
              <a:off x="10421620" y="5892800"/>
              <a:ext cx="469900" cy="396240"/>
            </a:xfrm>
            <a:prstGeom prst="rect">
              <a:avLst/>
            </a:prstGeom>
          </p:spPr>
        </p:pic>
        <p:pic>
          <p:nvPicPr>
            <p:cNvPr id="7" name="Рисунок 6"/>
            <p:cNvPicPr>
              <a:picLocks noChangeAspect="1"/>
            </p:cNvPicPr>
            <p:nvPr/>
          </p:nvPicPr>
          <p:blipFill rotWithShape="1">
            <a:blip r:embed="rId7"/>
            <a:srcRect l="1" t="11906" r="6273" b="11904"/>
            <a:stretch/>
          </p:blipFill>
          <p:spPr>
            <a:xfrm>
              <a:off x="10325100" y="2062481"/>
              <a:ext cx="607060" cy="457200"/>
            </a:xfrm>
            <a:prstGeom prst="rect">
              <a:avLst/>
            </a:prstGeom>
          </p:spPr>
        </p:pic>
      </p:grpSp>
      <p:sp>
        <p:nvSpPr>
          <p:cNvPr id="13" name="TextBox 12"/>
          <p:cNvSpPr txBox="1"/>
          <p:nvPr/>
        </p:nvSpPr>
        <p:spPr>
          <a:xfrm>
            <a:off x="10217200" y="1635452"/>
            <a:ext cx="1133645" cy="923330"/>
          </a:xfrm>
          <a:prstGeom prst="rect">
            <a:avLst/>
          </a:prstGeom>
          <a:noFill/>
        </p:spPr>
        <p:txBody>
          <a:bodyPr wrap="none" rtlCol="0">
            <a:spAutoFit/>
          </a:bodyPr>
          <a:lstStyle/>
          <a:p>
            <a:pPr algn="ctr"/>
            <a:r>
              <a:rPr lang="en-US" dirty="0" smtClean="0"/>
              <a:t>HIGH</a:t>
            </a:r>
          </a:p>
          <a:p>
            <a:pPr algn="ctr"/>
            <a:r>
              <a:rPr lang="en-US" dirty="0" smtClean="0"/>
              <a:t>Energy</a:t>
            </a:r>
          </a:p>
          <a:p>
            <a:pPr algn="ctr"/>
            <a:r>
              <a:rPr lang="en-US" dirty="0" smtClean="0"/>
              <a:t>(16.3 eV)</a:t>
            </a:r>
            <a:endParaRPr lang="ru-RU" dirty="0"/>
          </a:p>
        </p:txBody>
      </p:sp>
      <p:sp>
        <p:nvSpPr>
          <p:cNvPr id="14" name="Прямоугольник 13"/>
          <p:cNvSpPr/>
          <p:nvPr/>
        </p:nvSpPr>
        <p:spPr>
          <a:xfrm>
            <a:off x="10107298" y="5573790"/>
            <a:ext cx="1370330" cy="923330"/>
          </a:xfrm>
          <a:prstGeom prst="rect">
            <a:avLst/>
          </a:prstGeom>
        </p:spPr>
        <p:txBody>
          <a:bodyPr wrap="square">
            <a:spAutoFit/>
          </a:bodyPr>
          <a:lstStyle/>
          <a:p>
            <a:pPr algn="ctr"/>
            <a:r>
              <a:rPr lang="en-US" dirty="0" smtClean="0"/>
              <a:t>LOW</a:t>
            </a:r>
            <a:endParaRPr lang="en-US" dirty="0"/>
          </a:p>
          <a:p>
            <a:pPr algn="ctr"/>
            <a:r>
              <a:rPr lang="en-US" dirty="0" smtClean="0"/>
              <a:t>Energy</a:t>
            </a:r>
          </a:p>
          <a:p>
            <a:pPr algn="ctr"/>
            <a:r>
              <a:rPr lang="en-US" dirty="0" smtClean="0"/>
              <a:t>(-1.5 eV)</a:t>
            </a:r>
            <a:endParaRPr lang="ru-RU"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5"/>
                                        </p:tgtEl>
                                      </p:cBhvr>
                                    </p:cmd>
                                  </p:childTnLst>
                                </p:cTn>
                              </p:par>
                            </p:childTnLst>
                          </p:cTn>
                        </p:par>
                      </p:childTnLst>
                    </p:cTn>
                  </p:par>
                </p:childTnLst>
              </p:cTn>
              <p:nextCondLst>
                <p:cond evt="onClick" delay="0">
                  <p:tgtEl>
                    <p:spTgt spid="5"/>
                  </p:tgtEl>
                </p:cond>
              </p:nextCondLst>
            </p:seq>
            <p:video>
              <p:cMediaNode vol="80000">
                <p:cTn id="8"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AAC50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6273</TotalTime>
  <Words>2539</Words>
  <Application>Microsoft Office PowerPoint</Application>
  <PresentationFormat>Широкоэкранный</PresentationFormat>
  <Paragraphs>353</Paragraphs>
  <Slides>27</Slides>
  <Notes>17</Notes>
  <HiddenSlides>1</HiddenSlides>
  <MMClips>5</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27</vt:i4>
      </vt:variant>
    </vt:vector>
  </HeadingPairs>
  <TitlesOfParts>
    <vt:vector size="37" baseType="lpstr">
      <vt:lpstr>Arial</vt:lpstr>
      <vt:lpstr>Calibri</vt:lpstr>
      <vt:lpstr>Cambria Math</vt:lpstr>
      <vt:lpstr>DejaVu Sans</vt:lpstr>
      <vt:lpstr>Muller Bold</vt:lpstr>
      <vt:lpstr>Symbol</vt:lpstr>
      <vt:lpstr>Times New Roman</vt:lpstr>
      <vt:lpstr>Verdana</vt:lpstr>
      <vt:lpstr>Wingdings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Structure of LiFePO4 with H defects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Daria Tokmeninova</dc:creator>
  <dc:description/>
  <cp:lastModifiedBy>Irina</cp:lastModifiedBy>
  <cp:revision>222</cp:revision>
  <dcterms:modified xsi:type="dcterms:W3CDTF">2020-06-08T12:59:07Z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Широкоэкранный</vt:lpwstr>
  </property>
  <property fmtid="{D5CDD505-2E9C-101B-9397-08002B2CF9AE}" pid="9" name="ScaleCrop">
    <vt:bool>false</vt:bool>
  </property>
  <property fmtid="{D5CDD505-2E9C-101B-9397-08002B2CF9AE}" pid="10" name="ShareDoc">
    <vt:bool>false</vt:bool>
  </property>
  <property fmtid="{D5CDD505-2E9C-101B-9397-08002B2CF9AE}" pid="11" name="Slides">
    <vt:i4>12</vt:i4>
  </property>
</Properties>
</file>